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3" r:id="rId1"/>
  </p:sldMasterIdLst>
  <p:notesMasterIdLst>
    <p:notesMasterId r:id="rId22"/>
  </p:notesMasterIdLst>
  <p:sldIdLst>
    <p:sldId id="257" r:id="rId2"/>
    <p:sldId id="258" r:id="rId3"/>
    <p:sldId id="281" r:id="rId4"/>
    <p:sldId id="278" r:id="rId5"/>
    <p:sldId id="259" r:id="rId6"/>
    <p:sldId id="261" r:id="rId7"/>
    <p:sldId id="277" r:id="rId8"/>
    <p:sldId id="269" r:id="rId9"/>
    <p:sldId id="282" r:id="rId10"/>
    <p:sldId id="283" r:id="rId11"/>
    <p:sldId id="284" r:id="rId12"/>
    <p:sldId id="285" r:id="rId13"/>
    <p:sldId id="286" r:id="rId14"/>
    <p:sldId id="287" r:id="rId15"/>
    <p:sldId id="288" r:id="rId16"/>
    <p:sldId id="289" r:id="rId17"/>
    <p:sldId id="290" r:id="rId18"/>
    <p:sldId id="291" r:id="rId19"/>
    <p:sldId id="263"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229" autoAdjust="0"/>
  </p:normalViewPr>
  <p:slideViewPr>
    <p:cSldViewPr snapToGrid="0">
      <p:cViewPr varScale="1">
        <p:scale>
          <a:sx n="70" d="100"/>
          <a:sy n="70" d="100"/>
        </p:scale>
        <p:origin x="116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CB5E4-A057-4442-83F0-A15D41421EF9}" type="datetimeFigureOut">
              <a:rPr lang="vi-VN" smtClean="0"/>
              <a:t>09/05/2025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7A116-AD2C-4FC7-95DD-95907A498F04}" type="slidenum">
              <a:rPr lang="vi-VN" smtClean="0"/>
              <a:t>‹#›</a:t>
            </a:fld>
            <a:endParaRPr lang="vi-VN"/>
          </a:p>
        </p:txBody>
      </p:sp>
    </p:spTree>
    <p:extLst>
      <p:ext uri="{BB962C8B-B14F-4D97-AF65-F5344CB8AC3E}">
        <p14:creationId xmlns:p14="http://schemas.microsoft.com/office/powerpoint/2010/main" val="1685438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4D7A116-AD2C-4FC7-95DD-95907A498F04}" type="slidenum">
              <a:rPr lang="vi-VN" smtClean="0"/>
              <a:t>8</a:t>
            </a:fld>
            <a:endParaRPr lang="vi-VN"/>
          </a:p>
        </p:txBody>
      </p:sp>
    </p:spTree>
    <p:extLst>
      <p:ext uri="{BB962C8B-B14F-4D97-AF65-F5344CB8AC3E}">
        <p14:creationId xmlns:p14="http://schemas.microsoft.com/office/powerpoint/2010/main" val="3121198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AB3A824-1A51-4B26-AD58-A6D8E14F6C04}" type="datetimeFigureOut">
              <a:rPr lang="en-US" smtClean="0"/>
              <a:t>5/9/2025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
              </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32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5/9/2025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849794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731446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97192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81519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8821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2078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2220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2342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1738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5/9/2025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078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5/9/2025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385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5/9/2025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878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5/9/2025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858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5/9/2025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4779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5/9/2025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30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5/9/2025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0018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CBC1C18-307B-4F68-A007-B5B542270E8D}" type="datetimeFigureOut">
              <a:rPr lang="en-US" smtClean="0"/>
              <a:t>5/9/2025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
              </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744940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8CB5AA-004D-62E8-583D-E1B175C31D41}"/>
              </a:ext>
            </a:extLst>
          </p:cNvPr>
          <p:cNvSpPr txBox="1"/>
          <p:nvPr/>
        </p:nvSpPr>
        <p:spPr>
          <a:xfrm>
            <a:off x="3816144" y="806245"/>
            <a:ext cx="4559710" cy="861774"/>
          </a:xfrm>
          <a:prstGeom prst="rect">
            <a:avLst/>
          </a:prstGeom>
          <a:noFill/>
        </p:spPr>
        <p:txBody>
          <a:bodyPr wrap="square" rtlCol="0">
            <a:spAutoFit/>
          </a:bodyPr>
          <a:lstStyle/>
          <a:p>
            <a:r>
              <a:rPr lang="vi-VN" sz="5000" dirty="0">
                <a:solidFill>
                  <a:srgbClr val="FF0000"/>
                </a:solidFill>
              </a:rPr>
              <a:t>CHUYÊN ĐỀ 1</a:t>
            </a:r>
          </a:p>
        </p:txBody>
      </p:sp>
      <p:sp>
        <p:nvSpPr>
          <p:cNvPr id="3" name="TextBox 2">
            <a:extLst>
              <a:ext uri="{FF2B5EF4-FFF2-40B4-BE49-F238E27FC236}">
                <a16:creationId xmlns:a16="http://schemas.microsoft.com/office/drawing/2014/main" id="{869DD19C-D0F6-4E1A-4BE1-542F668276A8}"/>
              </a:ext>
            </a:extLst>
          </p:cNvPr>
          <p:cNvSpPr txBox="1"/>
          <p:nvPr/>
        </p:nvSpPr>
        <p:spPr>
          <a:xfrm>
            <a:off x="3313471" y="2690367"/>
            <a:ext cx="7875639" cy="3323987"/>
          </a:xfrm>
          <a:prstGeom prst="rect">
            <a:avLst/>
          </a:prstGeom>
          <a:noFill/>
        </p:spPr>
        <p:txBody>
          <a:bodyPr wrap="square" rtlCol="0">
            <a:spAutoFit/>
          </a:bodyPr>
          <a:lstStyle/>
          <a:p>
            <a:pPr>
              <a:buNone/>
            </a:pPr>
            <a:r>
              <a:rPr lang="vi-VN" sz="3000" dirty="0"/>
              <a:t>Giáo viên: 	</a:t>
            </a:r>
            <a:r>
              <a:rPr lang="vi-VN" sz="3000" dirty="0">
                <a:solidFill>
                  <a:srgbClr val="000000"/>
                </a:solidFill>
                <a:effectLst/>
                <a:latin typeface="Times New Roman" panose="02020603050405020304" pitchFamily="18" charset="0"/>
              </a:rPr>
              <a:t>Nguyễn Thanh Sơn </a:t>
            </a:r>
            <a:endParaRPr lang="vi-VN" sz="3000" dirty="0"/>
          </a:p>
          <a:p>
            <a:pPr>
              <a:buNone/>
            </a:pPr>
            <a:r>
              <a:rPr lang="vi-VN" sz="3000" dirty="0">
                <a:solidFill>
                  <a:srgbClr val="000000"/>
                </a:solidFill>
                <a:effectLst/>
                <a:latin typeface="Times New Roman" panose="02020603050405020304" pitchFamily="18" charset="0"/>
              </a:rPr>
              <a:t>				Hồ Ngọc Giàu </a:t>
            </a:r>
            <a:endParaRPr lang="vi-VN" sz="3000" dirty="0"/>
          </a:p>
          <a:p>
            <a:pPr>
              <a:buNone/>
            </a:pPr>
            <a:r>
              <a:rPr lang="vi-VN" sz="3000" dirty="0">
                <a:solidFill>
                  <a:srgbClr val="000000"/>
                </a:solidFill>
                <a:effectLst/>
                <a:latin typeface="Times New Roman" panose="02020603050405020304" pitchFamily="18" charset="0"/>
              </a:rPr>
              <a:t>				Dương Anh Tuấn </a:t>
            </a:r>
            <a:endParaRPr lang="vi-VN" sz="3000" dirty="0"/>
          </a:p>
          <a:p>
            <a:pPr>
              <a:buNone/>
            </a:pPr>
            <a:r>
              <a:rPr lang="vi-VN" sz="3000" dirty="0">
                <a:solidFill>
                  <a:srgbClr val="000000"/>
                </a:solidFill>
                <a:effectLst/>
                <a:latin typeface="Times New Roman" panose="02020603050405020304" pitchFamily="18" charset="0"/>
              </a:rPr>
              <a:t>				Nguyễn Hữu Quyền</a:t>
            </a:r>
          </a:p>
          <a:p>
            <a:pPr>
              <a:buNone/>
            </a:pPr>
            <a:endParaRPr lang="vi-VN" sz="3000" dirty="0"/>
          </a:p>
          <a:p>
            <a:r>
              <a:rPr lang="vi-VN" sz="3000" dirty="0"/>
              <a:t>Sinh viên: Tăng Đức Tiền - </a:t>
            </a:r>
            <a:r>
              <a:rPr lang="vi-VN" sz="3000" dirty="0">
                <a:solidFill>
                  <a:srgbClr val="000000"/>
                </a:solidFill>
                <a:effectLst/>
                <a:latin typeface="Times New Roman" panose="02020603050405020304" pitchFamily="18" charset="0"/>
              </a:rPr>
              <a:t>20050034</a:t>
            </a:r>
            <a:endParaRPr lang="vi-VN" sz="3000" dirty="0"/>
          </a:p>
          <a:p>
            <a:r>
              <a:rPr lang="vi-VN" sz="3000" dirty="0"/>
              <a:t>			   Phạm Hoàng Phương - 22050042</a:t>
            </a:r>
          </a:p>
        </p:txBody>
      </p:sp>
      <p:sp>
        <p:nvSpPr>
          <p:cNvPr id="4" name="TextBox 3">
            <a:extLst>
              <a:ext uri="{FF2B5EF4-FFF2-40B4-BE49-F238E27FC236}">
                <a16:creationId xmlns:a16="http://schemas.microsoft.com/office/drawing/2014/main" id="{ED984B96-2C24-C189-121E-37D6EF66AA2D}"/>
              </a:ext>
            </a:extLst>
          </p:cNvPr>
          <p:cNvSpPr txBox="1"/>
          <p:nvPr/>
        </p:nvSpPr>
        <p:spPr>
          <a:xfrm>
            <a:off x="673508" y="1902194"/>
            <a:ext cx="10844981" cy="553998"/>
          </a:xfrm>
          <a:prstGeom prst="rect">
            <a:avLst/>
          </a:prstGeom>
          <a:noFill/>
        </p:spPr>
        <p:txBody>
          <a:bodyPr wrap="square" rtlCol="0">
            <a:spAutoFit/>
          </a:bodyPr>
          <a:lstStyle/>
          <a:p>
            <a:pPr>
              <a:buNone/>
            </a:pPr>
            <a:r>
              <a:rPr lang="vi-VN" sz="3000" b="1" dirty="0"/>
              <a:t>Đề tài: </a:t>
            </a:r>
            <a:r>
              <a:rPr lang="vi-VN" sz="3000" b="1" kern="100" dirty="0">
                <a:effectLst/>
                <a:latin typeface="Times New Roman" panose="02020603050405020304" pitchFamily="18" charset="0"/>
                <a:ea typeface="Arial" panose="020B0604020202020204" pitchFamily="34" charset="0"/>
                <a:cs typeface="Times New Roman" panose="02020603050405020304" pitchFamily="18" charset="0"/>
              </a:rPr>
              <a:t>Xây dựng và triển khai hệ thống đặt vé máy bay BDUAIR</a:t>
            </a:r>
            <a:endParaRPr lang="vi-VN" sz="30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972266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320FE9-BC09-800E-B397-3646C374EFA1}"/>
              </a:ext>
            </a:extLst>
          </p:cNvPr>
          <p:cNvSpPr txBox="1"/>
          <p:nvPr/>
        </p:nvSpPr>
        <p:spPr>
          <a:xfrm>
            <a:off x="3039836" y="631763"/>
            <a:ext cx="6112328" cy="553998"/>
          </a:xfrm>
          <a:prstGeom prst="rect">
            <a:avLst/>
          </a:prstGeom>
          <a:noFill/>
        </p:spPr>
        <p:txBody>
          <a:bodyPr wrap="square">
            <a:spAutoFit/>
          </a:bodyPr>
          <a:lstStyle/>
          <a:p>
            <a:r>
              <a:rPr lang="vi-VN" sz="3000" b="1" dirty="0">
                <a:solidFill>
                  <a:srgbClr val="FF0000"/>
                </a:solidFill>
                <a:effectLst/>
              </a:rPr>
              <a:t>Chức năng chọn vé của trang </a:t>
            </a:r>
            <a:r>
              <a:rPr lang="vi-VN" sz="3000" b="1" dirty="0" err="1">
                <a:solidFill>
                  <a:srgbClr val="FF0000"/>
                </a:solidFill>
                <a:effectLst/>
              </a:rPr>
              <a:t>web</a:t>
            </a:r>
            <a:r>
              <a:rPr lang="vi-VN" sz="3000" b="1" dirty="0">
                <a:solidFill>
                  <a:srgbClr val="FF0000"/>
                </a:solidFill>
                <a:effectLst/>
              </a:rPr>
              <a:t>.</a:t>
            </a:r>
            <a:endParaRPr lang="vi-VN" sz="3000" b="1" dirty="0">
              <a:solidFill>
                <a:srgbClr val="FF0000"/>
              </a:solidFill>
            </a:endParaRPr>
          </a:p>
        </p:txBody>
      </p:sp>
      <p:pic>
        <p:nvPicPr>
          <p:cNvPr id="5" name="Picture 4">
            <a:extLst>
              <a:ext uri="{FF2B5EF4-FFF2-40B4-BE49-F238E27FC236}">
                <a16:creationId xmlns:a16="http://schemas.microsoft.com/office/drawing/2014/main" id="{6B0E2910-E429-AC41-7922-725D733F76B1}"/>
              </a:ext>
            </a:extLst>
          </p:cNvPr>
          <p:cNvPicPr>
            <a:picLocks noChangeAspect="1"/>
          </p:cNvPicPr>
          <p:nvPr/>
        </p:nvPicPr>
        <p:blipFill>
          <a:blip r:embed="rId2"/>
          <a:stretch>
            <a:fillRect/>
          </a:stretch>
        </p:blipFill>
        <p:spPr>
          <a:xfrm>
            <a:off x="489857" y="1349828"/>
            <a:ext cx="11234057" cy="5040085"/>
          </a:xfrm>
          <a:prstGeom prst="rect">
            <a:avLst/>
          </a:prstGeom>
        </p:spPr>
      </p:pic>
    </p:spTree>
    <p:extLst>
      <p:ext uri="{BB962C8B-B14F-4D97-AF65-F5344CB8AC3E}">
        <p14:creationId xmlns:p14="http://schemas.microsoft.com/office/powerpoint/2010/main" val="4140909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144E0D-2BF0-5322-504B-8280FBC55669}"/>
              </a:ext>
            </a:extLst>
          </p:cNvPr>
          <p:cNvSpPr txBox="1"/>
          <p:nvPr/>
        </p:nvSpPr>
        <p:spPr>
          <a:xfrm>
            <a:off x="2801710" y="609991"/>
            <a:ext cx="6588580" cy="553998"/>
          </a:xfrm>
          <a:prstGeom prst="rect">
            <a:avLst/>
          </a:prstGeom>
          <a:noFill/>
        </p:spPr>
        <p:txBody>
          <a:bodyPr wrap="square">
            <a:spAutoFit/>
          </a:bodyPr>
          <a:lstStyle/>
          <a:p>
            <a:r>
              <a:rPr lang="vi-VN" sz="3000" b="1" dirty="0">
                <a:solidFill>
                  <a:srgbClr val="FF0000"/>
                </a:solidFill>
                <a:effectLst/>
              </a:rPr>
              <a:t>Chức năng thanh toán của trang </a:t>
            </a:r>
            <a:r>
              <a:rPr lang="vi-VN" sz="3000" b="1" dirty="0" err="1">
                <a:solidFill>
                  <a:srgbClr val="FF0000"/>
                </a:solidFill>
                <a:effectLst/>
              </a:rPr>
              <a:t>web</a:t>
            </a:r>
            <a:r>
              <a:rPr lang="vi-VN" sz="3000" b="1" dirty="0">
                <a:solidFill>
                  <a:srgbClr val="FF0000"/>
                </a:solidFill>
                <a:effectLst/>
              </a:rPr>
              <a:t>.</a:t>
            </a:r>
            <a:endParaRPr lang="vi-VN" sz="3000" b="1" dirty="0">
              <a:solidFill>
                <a:srgbClr val="FF0000"/>
              </a:solidFill>
            </a:endParaRPr>
          </a:p>
        </p:txBody>
      </p:sp>
      <p:pic>
        <p:nvPicPr>
          <p:cNvPr id="5" name="Picture 4">
            <a:extLst>
              <a:ext uri="{FF2B5EF4-FFF2-40B4-BE49-F238E27FC236}">
                <a16:creationId xmlns:a16="http://schemas.microsoft.com/office/drawing/2014/main" id="{8CC1C8E5-8B49-EA49-671F-0BF07898F251}"/>
              </a:ext>
            </a:extLst>
          </p:cNvPr>
          <p:cNvPicPr>
            <a:picLocks noChangeAspect="1"/>
          </p:cNvPicPr>
          <p:nvPr/>
        </p:nvPicPr>
        <p:blipFill>
          <a:blip r:embed="rId2"/>
          <a:stretch>
            <a:fillRect/>
          </a:stretch>
        </p:blipFill>
        <p:spPr>
          <a:xfrm>
            <a:off x="478971" y="1163989"/>
            <a:ext cx="11190515" cy="5193267"/>
          </a:xfrm>
          <a:prstGeom prst="rect">
            <a:avLst/>
          </a:prstGeom>
        </p:spPr>
      </p:pic>
    </p:spTree>
    <p:extLst>
      <p:ext uri="{BB962C8B-B14F-4D97-AF65-F5344CB8AC3E}">
        <p14:creationId xmlns:p14="http://schemas.microsoft.com/office/powerpoint/2010/main" val="316358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75D84-6438-48EF-CA20-E1465F4F2A82}"/>
              </a:ext>
            </a:extLst>
          </p:cNvPr>
          <p:cNvSpPr txBox="1"/>
          <p:nvPr/>
        </p:nvSpPr>
        <p:spPr>
          <a:xfrm>
            <a:off x="2186667" y="642648"/>
            <a:ext cx="7818665" cy="553998"/>
          </a:xfrm>
          <a:prstGeom prst="rect">
            <a:avLst/>
          </a:prstGeom>
          <a:noFill/>
        </p:spPr>
        <p:txBody>
          <a:bodyPr wrap="square">
            <a:spAutoFit/>
          </a:bodyPr>
          <a:lstStyle/>
          <a:p>
            <a:r>
              <a:rPr lang="vi-VN" sz="3000" b="1" dirty="0">
                <a:solidFill>
                  <a:srgbClr val="FF0000"/>
                </a:solidFill>
                <a:effectLst/>
              </a:rPr>
              <a:t>Chức năng quản lý chuyến bay của trang </a:t>
            </a:r>
            <a:r>
              <a:rPr lang="vi-VN" sz="3000" b="1" dirty="0" err="1">
                <a:solidFill>
                  <a:srgbClr val="FF0000"/>
                </a:solidFill>
                <a:effectLst/>
              </a:rPr>
              <a:t>web</a:t>
            </a:r>
            <a:r>
              <a:rPr lang="vi-VN" sz="3000" b="1" dirty="0">
                <a:solidFill>
                  <a:srgbClr val="FF0000"/>
                </a:solidFill>
                <a:effectLst/>
              </a:rPr>
              <a:t>.</a:t>
            </a:r>
            <a:endParaRPr lang="vi-VN" sz="3000" b="1" dirty="0">
              <a:solidFill>
                <a:srgbClr val="FF0000"/>
              </a:solidFill>
            </a:endParaRPr>
          </a:p>
        </p:txBody>
      </p:sp>
      <p:pic>
        <p:nvPicPr>
          <p:cNvPr id="7" name="Picture 6">
            <a:extLst>
              <a:ext uri="{FF2B5EF4-FFF2-40B4-BE49-F238E27FC236}">
                <a16:creationId xmlns:a16="http://schemas.microsoft.com/office/drawing/2014/main" id="{B271CB4C-D6FC-83AB-0925-53C7FB7F567D}"/>
              </a:ext>
            </a:extLst>
          </p:cNvPr>
          <p:cNvPicPr>
            <a:picLocks noChangeAspect="1"/>
          </p:cNvPicPr>
          <p:nvPr/>
        </p:nvPicPr>
        <p:blipFill>
          <a:blip r:embed="rId2"/>
          <a:stretch>
            <a:fillRect/>
          </a:stretch>
        </p:blipFill>
        <p:spPr>
          <a:xfrm>
            <a:off x="478971" y="1196646"/>
            <a:ext cx="11223172" cy="5171497"/>
          </a:xfrm>
          <a:prstGeom prst="rect">
            <a:avLst/>
          </a:prstGeom>
        </p:spPr>
      </p:pic>
    </p:spTree>
    <p:extLst>
      <p:ext uri="{BB962C8B-B14F-4D97-AF65-F5344CB8AC3E}">
        <p14:creationId xmlns:p14="http://schemas.microsoft.com/office/powerpoint/2010/main" val="1211138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ACE1F9-1AAA-00DD-21AD-BA0C1720691F}"/>
              </a:ext>
            </a:extLst>
          </p:cNvPr>
          <p:cNvSpPr txBox="1"/>
          <p:nvPr/>
        </p:nvSpPr>
        <p:spPr>
          <a:xfrm>
            <a:off x="2404382" y="609992"/>
            <a:ext cx="7383236" cy="553998"/>
          </a:xfrm>
          <a:prstGeom prst="rect">
            <a:avLst/>
          </a:prstGeom>
          <a:noFill/>
        </p:spPr>
        <p:txBody>
          <a:bodyPr wrap="square">
            <a:spAutoFit/>
          </a:bodyPr>
          <a:lstStyle/>
          <a:p>
            <a:r>
              <a:rPr lang="vi-VN" sz="3000" b="1" dirty="0">
                <a:solidFill>
                  <a:srgbClr val="FF0000"/>
                </a:solidFill>
                <a:effectLst/>
              </a:rPr>
              <a:t>Chức năng quản lý đơn hàng của trang </a:t>
            </a:r>
            <a:r>
              <a:rPr lang="vi-VN" sz="3000" b="1" dirty="0" err="1">
                <a:solidFill>
                  <a:srgbClr val="FF0000"/>
                </a:solidFill>
                <a:effectLst/>
              </a:rPr>
              <a:t>web</a:t>
            </a:r>
            <a:endParaRPr lang="vi-VN" sz="3000" b="1" dirty="0">
              <a:solidFill>
                <a:srgbClr val="FF0000"/>
              </a:solidFill>
            </a:endParaRPr>
          </a:p>
        </p:txBody>
      </p:sp>
      <p:pic>
        <p:nvPicPr>
          <p:cNvPr id="5" name="Picture 4">
            <a:extLst>
              <a:ext uri="{FF2B5EF4-FFF2-40B4-BE49-F238E27FC236}">
                <a16:creationId xmlns:a16="http://schemas.microsoft.com/office/drawing/2014/main" id="{24CAD68E-71EA-1E6F-24E7-5BCC5E1DEFB0}"/>
              </a:ext>
            </a:extLst>
          </p:cNvPr>
          <p:cNvPicPr>
            <a:picLocks noChangeAspect="1"/>
          </p:cNvPicPr>
          <p:nvPr/>
        </p:nvPicPr>
        <p:blipFill>
          <a:blip r:embed="rId2"/>
          <a:stretch>
            <a:fillRect/>
          </a:stretch>
        </p:blipFill>
        <p:spPr>
          <a:xfrm>
            <a:off x="468070" y="1163989"/>
            <a:ext cx="11255859" cy="5193267"/>
          </a:xfrm>
          <a:prstGeom prst="rect">
            <a:avLst/>
          </a:prstGeom>
        </p:spPr>
      </p:pic>
    </p:spTree>
    <p:extLst>
      <p:ext uri="{BB962C8B-B14F-4D97-AF65-F5344CB8AC3E}">
        <p14:creationId xmlns:p14="http://schemas.microsoft.com/office/powerpoint/2010/main" val="1449732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2694A9-76BF-B5A5-5FBD-B980A414AB6A}"/>
              </a:ext>
            </a:extLst>
          </p:cNvPr>
          <p:cNvSpPr txBox="1"/>
          <p:nvPr/>
        </p:nvSpPr>
        <p:spPr>
          <a:xfrm>
            <a:off x="2137682" y="653534"/>
            <a:ext cx="7916636" cy="553998"/>
          </a:xfrm>
          <a:prstGeom prst="rect">
            <a:avLst/>
          </a:prstGeom>
          <a:noFill/>
        </p:spPr>
        <p:txBody>
          <a:bodyPr wrap="square">
            <a:spAutoFit/>
          </a:bodyPr>
          <a:lstStyle/>
          <a:p>
            <a:r>
              <a:rPr lang="vi-VN" sz="3000" b="1" dirty="0">
                <a:solidFill>
                  <a:srgbClr val="FF0000"/>
                </a:solidFill>
                <a:effectLst/>
              </a:rPr>
              <a:t>Chức năng quản lý người dùng của trang </a:t>
            </a:r>
            <a:r>
              <a:rPr lang="vi-VN" sz="3000" b="1" dirty="0" err="1">
                <a:solidFill>
                  <a:srgbClr val="FF0000"/>
                </a:solidFill>
                <a:effectLst/>
              </a:rPr>
              <a:t>web</a:t>
            </a:r>
            <a:r>
              <a:rPr lang="vi-VN" sz="3000" b="1" dirty="0">
                <a:solidFill>
                  <a:srgbClr val="FF0000"/>
                </a:solidFill>
                <a:effectLst/>
              </a:rPr>
              <a:t>.</a:t>
            </a:r>
            <a:endParaRPr lang="vi-VN" sz="3000" b="1" dirty="0">
              <a:solidFill>
                <a:srgbClr val="FF0000"/>
              </a:solidFill>
            </a:endParaRPr>
          </a:p>
        </p:txBody>
      </p:sp>
      <p:pic>
        <p:nvPicPr>
          <p:cNvPr id="5" name="Picture 4">
            <a:extLst>
              <a:ext uri="{FF2B5EF4-FFF2-40B4-BE49-F238E27FC236}">
                <a16:creationId xmlns:a16="http://schemas.microsoft.com/office/drawing/2014/main" id="{735BECFC-715D-1B06-C887-D56907CCEC18}"/>
              </a:ext>
            </a:extLst>
          </p:cNvPr>
          <p:cNvPicPr>
            <a:picLocks noChangeAspect="1"/>
          </p:cNvPicPr>
          <p:nvPr/>
        </p:nvPicPr>
        <p:blipFill>
          <a:blip r:embed="rId2"/>
          <a:stretch>
            <a:fillRect/>
          </a:stretch>
        </p:blipFill>
        <p:spPr>
          <a:xfrm>
            <a:off x="468085" y="1317170"/>
            <a:ext cx="11234057" cy="5050973"/>
          </a:xfrm>
          <a:prstGeom prst="rect">
            <a:avLst/>
          </a:prstGeom>
        </p:spPr>
      </p:pic>
    </p:spTree>
    <p:extLst>
      <p:ext uri="{BB962C8B-B14F-4D97-AF65-F5344CB8AC3E}">
        <p14:creationId xmlns:p14="http://schemas.microsoft.com/office/powerpoint/2010/main" val="2402421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FDF0A7-575B-6FBA-FD2B-11B6704C9887}"/>
              </a:ext>
            </a:extLst>
          </p:cNvPr>
          <p:cNvSpPr txBox="1"/>
          <p:nvPr/>
        </p:nvSpPr>
        <p:spPr>
          <a:xfrm>
            <a:off x="2197553" y="588219"/>
            <a:ext cx="7796893" cy="553998"/>
          </a:xfrm>
          <a:prstGeom prst="rect">
            <a:avLst/>
          </a:prstGeom>
          <a:noFill/>
        </p:spPr>
        <p:txBody>
          <a:bodyPr wrap="square">
            <a:spAutoFit/>
          </a:bodyPr>
          <a:lstStyle/>
          <a:p>
            <a:r>
              <a:rPr lang="vi-VN" sz="3000" b="1" dirty="0">
                <a:solidFill>
                  <a:srgbClr val="FF0000"/>
                </a:solidFill>
                <a:effectLst/>
                <a:latin typeface="TimesNewRomanPS-ItalicMT"/>
              </a:rPr>
              <a:t>Chức năng thống kê doanh thu của trang </a:t>
            </a:r>
            <a:r>
              <a:rPr lang="vi-VN" sz="3000" b="1" dirty="0" err="1">
                <a:solidFill>
                  <a:srgbClr val="FF0000"/>
                </a:solidFill>
                <a:effectLst/>
                <a:latin typeface="TimesNewRomanPS-ItalicMT"/>
              </a:rPr>
              <a:t>web</a:t>
            </a:r>
            <a:r>
              <a:rPr lang="vi-VN" sz="3000" b="1" dirty="0">
                <a:solidFill>
                  <a:srgbClr val="FF0000"/>
                </a:solidFill>
                <a:effectLst/>
                <a:latin typeface="TimesNewRomanPS-ItalicMT"/>
              </a:rPr>
              <a:t>.</a:t>
            </a:r>
            <a:endParaRPr lang="vi-VN" sz="3000" b="1" dirty="0">
              <a:solidFill>
                <a:srgbClr val="FF0000"/>
              </a:solidFill>
            </a:endParaRPr>
          </a:p>
        </p:txBody>
      </p:sp>
      <p:pic>
        <p:nvPicPr>
          <p:cNvPr id="5" name="Picture 4">
            <a:extLst>
              <a:ext uri="{FF2B5EF4-FFF2-40B4-BE49-F238E27FC236}">
                <a16:creationId xmlns:a16="http://schemas.microsoft.com/office/drawing/2014/main" id="{461D3381-F95B-94D1-D623-7FC14B8B20DF}"/>
              </a:ext>
            </a:extLst>
          </p:cNvPr>
          <p:cNvPicPr>
            <a:picLocks noChangeAspect="1"/>
          </p:cNvPicPr>
          <p:nvPr/>
        </p:nvPicPr>
        <p:blipFill>
          <a:blip r:embed="rId2"/>
          <a:stretch>
            <a:fillRect/>
          </a:stretch>
        </p:blipFill>
        <p:spPr>
          <a:xfrm>
            <a:off x="478971" y="1142216"/>
            <a:ext cx="11244943" cy="5127565"/>
          </a:xfrm>
          <a:prstGeom prst="rect">
            <a:avLst/>
          </a:prstGeom>
        </p:spPr>
      </p:pic>
    </p:spTree>
    <p:extLst>
      <p:ext uri="{BB962C8B-B14F-4D97-AF65-F5344CB8AC3E}">
        <p14:creationId xmlns:p14="http://schemas.microsoft.com/office/powerpoint/2010/main" val="564123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B26DFC-56A4-545F-D1A3-D545F250443A}"/>
              </a:ext>
            </a:extLst>
          </p:cNvPr>
          <p:cNvSpPr txBox="1"/>
          <p:nvPr/>
        </p:nvSpPr>
        <p:spPr>
          <a:xfrm>
            <a:off x="1272267" y="664420"/>
            <a:ext cx="9647465" cy="553998"/>
          </a:xfrm>
          <a:prstGeom prst="rect">
            <a:avLst/>
          </a:prstGeom>
          <a:noFill/>
        </p:spPr>
        <p:txBody>
          <a:bodyPr wrap="square">
            <a:spAutoFit/>
          </a:bodyPr>
          <a:lstStyle/>
          <a:p>
            <a:r>
              <a:rPr lang="vi-VN" sz="3000" b="1" dirty="0">
                <a:solidFill>
                  <a:srgbClr val="FF0000"/>
                </a:solidFill>
                <a:effectLst/>
              </a:rPr>
              <a:t>Chức năng quản lý các chuyến bay đề xuất của trang </a:t>
            </a:r>
            <a:r>
              <a:rPr lang="vi-VN" sz="3000" b="1" dirty="0" err="1">
                <a:solidFill>
                  <a:srgbClr val="FF0000"/>
                </a:solidFill>
                <a:effectLst/>
              </a:rPr>
              <a:t>web</a:t>
            </a:r>
            <a:endParaRPr lang="vi-VN" sz="3000" b="1" dirty="0">
              <a:solidFill>
                <a:srgbClr val="FF0000"/>
              </a:solidFill>
            </a:endParaRPr>
          </a:p>
        </p:txBody>
      </p:sp>
      <p:pic>
        <p:nvPicPr>
          <p:cNvPr id="5" name="Picture 4">
            <a:extLst>
              <a:ext uri="{FF2B5EF4-FFF2-40B4-BE49-F238E27FC236}">
                <a16:creationId xmlns:a16="http://schemas.microsoft.com/office/drawing/2014/main" id="{F568BC35-2469-F5AD-2B4B-CF5D517748E5}"/>
              </a:ext>
            </a:extLst>
          </p:cNvPr>
          <p:cNvPicPr>
            <a:picLocks noChangeAspect="1"/>
          </p:cNvPicPr>
          <p:nvPr/>
        </p:nvPicPr>
        <p:blipFill>
          <a:blip r:embed="rId2"/>
          <a:stretch>
            <a:fillRect/>
          </a:stretch>
        </p:blipFill>
        <p:spPr>
          <a:xfrm>
            <a:off x="478971" y="1218418"/>
            <a:ext cx="11223172" cy="5149725"/>
          </a:xfrm>
          <a:prstGeom prst="rect">
            <a:avLst/>
          </a:prstGeom>
        </p:spPr>
      </p:pic>
    </p:spTree>
    <p:extLst>
      <p:ext uri="{BB962C8B-B14F-4D97-AF65-F5344CB8AC3E}">
        <p14:creationId xmlns:p14="http://schemas.microsoft.com/office/powerpoint/2010/main" val="138614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0DEFC7-047F-9FD1-7F5A-F63DD200F704}"/>
              </a:ext>
            </a:extLst>
          </p:cNvPr>
          <p:cNvSpPr txBox="1"/>
          <p:nvPr/>
        </p:nvSpPr>
        <p:spPr>
          <a:xfrm>
            <a:off x="2268310" y="631762"/>
            <a:ext cx="7655379" cy="553998"/>
          </a:xfrm>
          <a:prstGeom prst="rect">
            <a:avLst/>
          </a:prstGeom>
          <a:noFill/>
        </p:spPr>
        <p:txBody>
          <a:bodyPr wrap="square">
            <a:spAutoFit/>
          </a:bodyPr>
          <a:lstStyle/>
          <a:p>
            <a:r>
              <a:rPr lang="vi-VN" sz="3000" b="1" dirty="0">
                <a:solidFill>
                  <a:srgbClr val="FF0000"/>
                </a:solidFill>
                <a:effectLst/>
              </a:rPr>
              <a:t>Chức năng quản lý báo cáo của trang </a:t>
            </a:r>
            <a:r>
              <a:rPr lang="vi-VN" sz="3000" b="1" dirty="0" err="1">
                <a:solidFill>
                  <a:srgbClr val="FF0000"/>
                </a:solidFill>
                <a:effectLst/>
              </a:rPr>
              <a:t>web</a:t>
            </a:r>
            <a:r>
              <a:rPr lang="vi-VN" sz="3000" b="1" dirty="0">
                <a:solidFill>
                  <a:srgbClr val="FF0000"/>
                </a:solidFill>
                <a:effectLst/>
              </a:rPr>
              <a:t>.</a:t>
            </a:r>
            <a:endParaRPr lang="vi-VN" sz="3000" b="1" dirty="0">
              <a:solidFill>
                <a:srgbClr val="FF0000"/>
              </a:solidFill>
            </a:endParaRPr>
          </a:p>
        </p:txBody>
      </p:sp>
      <p:pic>
        <p:nvPicPr>
          <p:cNvPr id="5" name="Picture 4">
            <a:extLst>
              <a:ext uri="{FF2B5EF4-FFF2-40B4-BE49-F238E27FC236}">
                <a16:creationId xmlns:a16="http://schemas.microsoft.com/office/drawing/2014/main" id="{E27BD95C-C397-FA3F-4BBA-ED5D3F52C11F}"/>
              </a:ext>
            </a:extLst>
          </p:cNvPr>
          <p:cNvPicPr>
            <a:picLocks noChangeAspect="1"/>
          </p:cNvPicPr>
          <p:nvPr/>
        </p:nvPicPr>
        <p:blipFill>
          <a:blip r:embed="rId2"/>
          <a:stretch>
            <a:fillRect/>
          </a:stretch>
        </p:blipFill>
        <p:spPr>
          <a:xfrm>
            <a:off x="495300" y="1185760"/>
            <a:ext cx="11201399" cy="5193269"/>
          </a:xfrm>
          <a:prstGeom prst="rect">
            <a:avLst/>
          </a:prstGeom>
        </p:spPr>
      </p:pic>
    </p:spTree>
    <p:extLst>
      <p:ext uri="{BB962C8B-B14F-4D97-AF65-F5344CB8AC3E}">
        <p14:creationId xmlns:p14="http://schemas.microsoft.com/office/powerpoint/2010/main" val="3046167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E47205-2A26-7B35-F3F4-31F413ABC7A5}"/>
              </a:ext>
            </a:extLst>
          </p:cNvPr>
          <p:cNvSpPr txBox="1"/>
          <p:nvPr/>
        </p:nvSpPr>
        <p:spPr>
          <a:xfrm>
            <a:off x="791934" y="1711797"/>
            <a:ext cx="10627180" cy="3539430"/>
          </a:xfrm>
          <a:prstGeom prst="rect">
            <a:avLst/>
          </a:prstGeom>
          <a:noFill/>
        </p:spPr>
        <p:txBody>
          <a:bodyPr wrap="square">
            <a:spAutoFit/>
          </a:bodyPr>
          <a:lstStyle/>
          <a:p>
            <a:pPr>
              <a:buNone/>
            </a:pPr>
            <a:r>
              <a:rPr lang="vi-VN" sz="2800" dirty="0">
                <a:solidFill>
                  <a:srgbClr val="000000"/>
                </a:solidFill>
                <a:effectLst/>
                <a:latin typeface="Times New Roman" panose="02020603050405020304" pitchFamily="18" charset="0"/>
              </a:rPr>
              <a:t>- Tối ưu hiệu suất: Cải thiện </a:t>
            </a:r>
            <a:r>
              <a:rPr lang="vi-VN" sz="2800" dirty="0" err="1">
                <a:solidFill>
                  <a:srgbClr val="000000"/>
                </a:solidFill>
                <a:effectLst/>
                <a:latin typeface="Times New Roman" panose="02020603050405020304" pitchFamily="18" charset="0"/>
              </a:rPr>
              <a:t>logic</a:t>
            </a:r>
            <a:r>
              <a:rPr lang="vi-VN" sz="2800" dirty="0">
                <a:solidFill>
                  <a:srgbClr val="000000"/>
                </a:solidFill>
                <a:effectLst/>
                <a:latin typeface="Times New Roman" panose="02020603050405020304" pitchFamily="18" charset="0"/>
              </a:rPr>
              <a:t> xử lý ở </a:t>
            </a:r>
            <a:r>
              <a:rPr lang="vi-VN" sz="2800" dirty="0" err="1">
                <a:solidFill>
                  <a:srgbClr val="000000"/>
                </a:solidFill>
                <a:effectLst/>
                <a:latin typeface="Times New Roman" panose="02020603050405020304" pitchFamily="18" charset="0"/>
              </a:rPr>
              <a:t>backend</a:t>
            </a:r>
            <a:r>
              <a:rPr lang="vi-VN" sz="2800" dirty="0">
                <a:solidFill>
                  <a:srgbClr val="000000"/>
                </a:solidFill>
                <a:effectLst/>
                <a:latin typeface="Times New Roman" panose="02020603050405020304" pitchFamily="18" charset="0"/>
              </a:rPr>
              <a:t>, tối ưu truy vấn cơ sở dữ liệu để tăng tốc độ phản hồi khi tra cứu chuyến bay hoặc đặt vé. </a:t>
            </a:r>
            <a:endParaRPr lang="vi-VN" sz="2800" dirty="0"/>
          </a:p>
          <a:p>
            <a:pPr marL="457200" indent="-457200">
              <a:buFontTx/>
              <a:buChar char="-"/>
            </a:pPr>
            <a:r>
              <a:rPr lang="vi-VN" sz="2800" dirty="0">
                <a:solidFill>
                  <a:srgbClr val="000000"/>
                </a:solidFill>
                <a:effectLst/>
                <a:latin typeface="Times New Roman" panose="02020603050405020304" pitchFamily="18" charset="0"/>
              </a:rPr>
              <a:t>Cải thiện trải nghiệm người dùng: Nâng cấp giao diện người dùng (UI/UX) để hỗ trợ tốt hơn trên thiết bị di động, đồng thời tinh chỉnh luồng đặt vé và tra cứu chuyến bay để dễ sử dụng hơn.</a:t>
            </a:r>
          </a:p>
          <a:p>
            <a:pPr>
              <a:buNone/>
            </a:pPr>
            <a:r>
              <a:rPr lang="vi-VN" sz="2800" dirty="0">
                <a:solidFill>
                  <a:srgbClr val="000000"/>
                </a:solidFill>
                <a:effectLst/>
                <a:latin typeface="Times New Roman" panose="02020603050405020304" pitchFamily="18" charset="0"/>
              </a:rPr>
              <a:t>- Khả năng mở rộng: Thiết kế và triển khai kiến trúc linh hoạt, hỗ trợ mở rộng hệ thống theo chiều ngang khi lượng người dùng và dữ liệu tăng cao, đảm bảo tính ổn định và khả năng xử lý đồng thời.</a:t>
            </a:r>
            <a:endParaRPr lang="vi-VN" sz="2800" dirty="0"/>
          </a:p>
        </p:txBody>
      </p:sp>
      <p:sp>
        <p:nvSpPr>
          <p:cNvPr id="5" name="TextBox 4">
            <a:extLst>
              <a:ext uri="{FF2B5EF4-FFF2-40B4-BE49-F238E27FC236}">
                <a16:creationId xmlns:a16="http://schemas.microsoft.com/office/drawing/2014/main" id="{0604D64B-96E6-13D5-F5A3-9B84BF644882}"/>
              </a:ext>
            </a:extLst>
          </p:cNvPr>
          <p:cNvSpPr txBox="1"/>
          <p:nvPr/>
        </p:nvSpPr>
        <p:spPr>
          <a:xfrm>
            <a:off x="791934" y="894030"/>
            <a:ext cx="3725637" cy="630942"/>
          </a:xfrm>
          <a:prstGeom prst="rect">
            <a:avLst/>
          </a:prstGeom>
          <a:noFill/>
        </p:spPr>
        <p:txBody>
          <a:bodyPr wrap="square">
            <a:spAutoFit/>
          </a:bodyPr>
          <a:lstStyle/>
          <a:p>
            <a:pPr>
              <a:buNone/>
            </a:pPr>
            <a:r>
              <a:rPr lang="vi-VN" sz="3500" b="1" dirty="0">
                <a:solidFill>
                  <a:srgbClr val="FF0000"/>
                </a:solidFill>
                <a:effectLst/>
                <a:latin typeface="TimesNewRomanPS-BoldMT"/>
              </a:rPr>
              <a:t>Hướng phát triển </a:t>
            </a:r>
            <a:endParaRPr lang="vi-VN" sz="3500" dirty="0">
              <a:solidFill>
                <a:srgbClr val="FF0000"/>
              </a:solidFill>
            </a:endParaRPr>
          </a:p>
        </p:txBody>
      </p:sp>
    </p:spTree>
    <p:extLst>
      <p:ext uri="{BB962C8B-B14F-4D97-AF65-F5344CB8AC3E}">
        <p14:creationId xmlns:p14="http://schemas.microsoft.com/office/powerpoint/2010/main" val="245700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8CF3AC-6761-793C-9A50-9804E975DA77}"/>
              </a:ext>
            </a:extLst>
          </p:cNvPr>
          <p:cNvPicPr>
            <a:picLocks noChangeAspect="1"/>
          </p:cNvPicPr>
          <p:nvPr/>
        </p:nvPicPr>
        <p:blipFill>
          <a:blip r:embed="rId2"/>
          <a:stretch>
            <a:fillRect/>
          </a:stretch>
        </p:blipFill>
        <p:spPr>
          <a:xfrm>
            <a:off x="16678" y="0"/>
            <a:ext cx="12158643" cy="6858000"/>
          </a:xfrm>
          <a:prstGeom prst="rect">
            <a:avLst/>
          </a:prstGeom>
        </p:spPr>
      </p:pic>
    </p:spTree>
    <p:extLst>
      <p:ext uri="{BB962C8B-B14F-4D97-AF65-F5344CB8AC3E}">
        <p14:creationId xmlns:p14="http://schemas.microsoft.com/office/powerpoint/2010/main" val="2667732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117D-7BC1-B591-07FD-FBA00F5665A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D69845-69A9-2319-AF18-3D9924A55061}"/>
              </a:ext>
            </a:extLst>
          </p:cNvPr>
          <p:cNvSpPr txBox="1"/>
          <p:nvPr/>
        </p:nvSpPr>
        <p:spPr>
          <a:xfrm>
            <a:off x="781664" y="806245"/>
            <a:ext cx="10628671" cy="5062924"/>
          </a:xfrm>
          <a:prstGeom prst="rect">
            <a:avLst/>
          </a:prstGeom>
          <a:noFill/>
        </p:spPr>
        <p:txBody>
          <a:bodyPr wrap="square" rtlCol="0">
            <a:spAutoFit/>
          </a:bodyPr>
          <a:lstStyle/>
          <a:p>
            <a:pPr marL="400050" indent="-400050">
              <a:buAutoNum type="romanUcPeriod"/>
            </a:pPr>
            <a:r>
              <a:rPr lang="vi-VN" sz="3000" b="1" dirty="0">
                <a:solidFill>
                  <a:srgbClr val="FF0000"/>
                </a:solidFill>
              </a:rPr>
              <a:t>Giới thiệu đề tài.</a:t>
            </a:r>
            <a:endParaRPr lang="en-US" sz="3000" b="1" dirty="0">
              <a:solidFill>
                <a:srgbClr val="FF0000"/>
              </a:solidFill>
            </a:endParaRPr>
          </a:p>
          <a:p>
            <a:pPr algn="just"/>
            <a:r>
              <a:rPr lang="vi-VN" sz="2500" dirty="0"/>
              <a:t>Hệ thống đặt vé máy bay </a:t>
            </a:r>
            <a:r>
              <a:rPr lang="vi-VN" sz="2500" dirty="0" err="1"/>
              <a:t>BDUAir</a:t>
            </a:r>
            <a:r>
              <a:rPr lang="vi-VN" sz="2500" dirty="0"/>
              <a:t> là một </a:t>
            </a:r>
            <a:r>
              <a:rPr lang="vi-VN" sz="2500" dirty="0" err="1"/>
              <a:t>website</a:t>
            </a:r>
            <a:r>
              <a:rPr lang="vi-VN" sz="2500" dirty="0"/>
              <a:t> trực tuyến giúp người dùng tìm kiếm, đặt vé và thanh toán cho các chuyến bay. </a:t>
            </a:r>
          </a:p>
          <a:p>
            <a:pPr algn="just"/>
            <a:endParaRPr lang="vi-VN" sz="2500" dirty="0"/>
          </a:p>
          <a:p>
            <a:pPr algn="just"/>
            <a:r>
              <a:rPr lang="vi-VN" sz="2500" dirty="0"/>
              <a:t>Hệ thống quản lý thông tin chuyến bay từ nhiều hãng hàng không, cho phép người dùng tìm kiếm theo ngày, điểm xuất phát và hạng vé. </a:t>
            </a:r>
          </a:p>
          <a:p>
            <a:pPr algn="just"/>
            <a:endParaRPr lang="vi-VN" sz="2500" dirty="0"/>
          </a:p>
          <a:p>
            <a:pPr algn="just"/>
            <a:r>
              <a:rPr lang="vi-VN" sz="2500" dirty="0"/>
              <a:t>Hệ thống sử dụng công nghệ </a:t>
            </a:r>
            <a:r>
              <a:rPr lang="vi-VN" sz="2500" b="0" i="0" dirty="0" err="1">
                <a:solidFill>
                  <a:srgbClr val="081B3A"/>
                </a:solidFill>
                <a:effectLst/>
              </a:rPr>
              <a:t>nodejs</a:t>
            </a:r>
            <a:r>
              <a:rPr lang="vi-VN" sz="2500" b="0" i="0" dirty="0">
                <a:solidFill>
                  <a:srgbClr val="081B3A"/>
                </a:solidFill>
                <a:effectLst/>
              </a:rPr>
              <a:t> </a:t>
            </a:r>
            <a:r>
              <a:rPr lang="vi-VN" sz="2500" b="0" i="0" dirty="0" err="1">
                <a:solidFill>
                  <a:srgbClr val="081B3A"/>
                </a:solidFill>
                <a:effectLst/>
              </a:rPr>
              <a:t>express</a:t>
            </a:r>
            <a:r>
              <a:rPr lang="vi-VN" sz="2500" dirty="0"/>
              <a:t> và triển khai trên AWS </a:t>
            </a:r>
            <a:r>
              <a:rPr lang="vi-VN" sz="2500" dirty="0" err="1"/>
              <a:t>Cloud</a:t>
            </a:r>
            <a:r>
              <a:rPr lang="vi-VN" sz="2500" dirty="0"/>
              <a:t> để đảm bảo tính mở rộng và ổn định. </a:t>
            </a:r>
          </a:p>
          <a:p>
            <a:pPr algn="just"/>
            <a:endParaRPr lang="vi-VN" sz="2500" dirty="0"/>
          </a:p>
          <a:p>
            <a:pPr algn="just"/>
            <a:r>
              <a:rPr lang="vi-VN" sz="2500" dirty="0"/>
              <a:t>Mục tiêu là phát triển giao diện dễ sử dụng, xây dựng API </a:t>
            </a:r>
            <a:r>
              <a:rPr lang="vi-VN" sz="2500" dirty="0" err="1"/>
              <a:t>backend</a:t>
            </a:r>
            <a:r>
              <a:rPr lang="vi-VN" sz="2500" dirty="0"/>
              <a:t> hiệu quả và thiết kế cơ sở dữ liệu bảo mật.</a:t>
            </a:r>
            <a:endParaRPr lang="vi-VN" sz="2500" b="1" dirty="0">
              <a:solidFill>
                <a:srgbClr val="FF0000"/>
              </a:solidFill>
            </a:endParaRPr>
          </a:p>
          <a:p>
            <a:pPr algn="just"/>
            <a:endParaRPr lang="vi-VN" dirty="0"/>
          </a:p>
        </p:txBody>
      </p:sp>
    </p:spTree>
    <p:extLst>
      <p:ext uri="{BB962C8B-B14F-4D97-AF65-F5344CB8AC3E}">
        <p14:creationId xmlns:p14="http://schemas.microsoft.com/office/powerpoint/2010/main" val="1952032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ảm ơn đã lắng nghe">
            <a:extLst>
              <a:ext uri="{FF2B5EF4-FFF2-40B4-BE49-F238E27FC236}">
                <a16:creationId xmlns:a16="http://schemas.microsoft.com/office/drawing/2014/main" id="{E8591E90-44E8-863A-BF30-9A6096847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54" y="652922"/>
            <a:ext cx="10936081" cy="556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3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EA3E5D-DD2E-8BC5-3DF7-C3D9AD6B66BA}"/>
              </a:ext>
            </a:extLst>
          </p:cNvPr>
          <p:cNvSpPr txBox="1"/>
          <p:nvPr/>
        </p:nvSpPr>
        <p:spPr>
          <a:xfrm>
            <a:off x="802584" y="699916"/>
            <a:ext cx="6117534" cy="553998"/>
          </a:xfrm>
          <a:prstGeom prst="rect">
            <a:avLst/>
          </a:prstGeom>
          <a:noFill/>
        </p:spPr>
        <p:txBody>
          <a:bodyPr wrap="square">
            <a:spAutoFit/>
          </a:bodyPr>
          <a:lstStyle/>
          <a:p>
            <a:r>
              <a:rPr lang="vi-VN" sz="3000" b="1" dirty="0">
                <a:solidFill>
                  <a:srgbClr val="FF0000"/>
                </a:solidFill>
              </a:rPr>
              <a:t>II. Phân tích thiết kế</a:t>
            </a:r>
            <a:endParaRPr lang="en-US" sz="3000" b="1" dirty="0">
              <a:solidFill>
                <a:srgbClr val="FF0000"/>
              </a:solidFill>
            </a:endParaRPr>
          </a:p>
        </p:txBody>
      </p:sp>
      <p:sp>
        <p:nvSpPr>
          <p:cNvPr id="4" name="Rectangle 1">
            <a:extLst>
              <a:ext uri="{FF2B5EF4-FFF2-40B4-BE49-F238E27FC236}">
                <a16:creationId xmlns:a16="http://schemas.microsoft.com/office/drawing/2014/main" id="{8FBCC294-7720-812B-F279-3EFB6754C671}"/>
              </a:ext>
            </a:extLst>
          </p:cNvPr>
          <p:cNvSpPr>
            <a:spLocks noChangeArrowheads="1"/>
          </p:cNvSpPr>
          <p:nvPr/>
        </p:nvSpPr>
        <p:spPr bwMode="auto">
          <a:xfrm rot="10800000" flipV="1">
            <a:off x="802583" y="1266869"/>
            <a:ext cx="5639211"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defTabSz="914400" eaLnBrk="0" fontAlgn="base" hangingPunct="0">
              <a:spcBef>
                <a:spcPct val="0"/>
              </a:spcBef>
              <a:spcAft>
                <a:spcPct val="0"/>
              </a:spcAft>
            </a:pPr>
            <a:r>
              <a:rPr kumimoji="0" lang="vi-VN" altLang="vi-VN" sz="2500" b="1" i="0" u="none" strike="noStrike" cap="none" normalizeH="0" baseline="0" dirty="0">
                <a:ln>
                  <a:noFill/>
                </a:ln>
                <a:solidFill>
                  <a:schemeClr val="tx1"/>
                </a:solidFill>
                <a:effectLst/>
              </a:rPr>
              <a:t>* Người dùng có thể:</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500" b="0" i="0" u="none" strike="noStrike" cap="none" normalizeH="0" baseline="0" dirty="0">
                <a:ln>
                  <a:noFill/>
                </a:ln>
                <a:solidFill>
                  <a:schemeClr val="tx1"/>
                </a:solidFill>
                <a:effectLst/>
              </a:rPr>
              <a:t>Tìm kiếm chuyến bay (theo ngày, điểm đi/đến, hạng vé).</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500" b="0" i="0" u="none" strike="noStrike" cap="none" normalizeH="0" baseline="0" dirty="0">
                <a:ln>
                  <a:noFill/>
                </a:ln>
                <a:solidFill>
                  <a:schemeClr val="tx1"/>
                </a:solidFill>
                <a:effectLst/>
              </a:rPr>
              <a:t>Đăng ký tài khoản, đăng nhập.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500" b="0" i="0" u="none" strike="noStrike" cap="none" normalizeH="0" baseline="0" dirty="0">
                <a:ln>
                  <a:noFill/>
                </a:ln>
                <a:solidFill>
                  <a:schemeClr val="tx1"/>
                </a:solidFill>
                <a:effectLst/>
              </a:rPr>
              <a:t>Đặt vé, thanh toán, xem lịch sử giao dịch.</a:t>
            </a:r>
          </a:p>
          <a:p>
            <a:pPr lvl="1" defTabSz="914400" eaLnBrk="0" fontAlgn="base" hangingPunct="0">
              <a:spcBef>
                <a:spcPct val="0"/>
              </a:spcBef>
              <a:spcAft>
                <a:spcPct val="0"/>
              </a:spcAft>
            </a:pPr>
            <a:r>
              <a:rPr kumimoji="0" lang="vi-VN" altLang="vi-VN" sz="2500" b="1" i="0" u="none" strike="noStrike" cap="none" normalizeH="0" baseline="0" dirty="0">
                <a:ln>
                  <a:noFill/>
                </a:ln>
                <a:solidFill>
                  <a:schemeClr val="tx1"/>
                </a:solidFill>
                <a:effectLst/>
              </a:rPr>
              <a:t>*Quản trị viên có thể:</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500" b="0" i="0" u="none" strike="noStrike" cap="none" normalizeH="0" baseline="0" dirty="0">
                <a:ln>
                  <a:noFill/>
                </a:ln>
                <a:solidFill>
                  <a:schemeClr val="tx1"/>
                </a:solidFill>
                <a:effectLst/>
              </a:rPr>
              <a:t>Quản lý chuyến bay, hãng bay, người dùng, đơn đặt vé.</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500" b="0" i="0" u="none" strike="noStrike" cap="none" normalizeH="0" baseline="0" dirty="0">
                <a:ln>
                  <a:noFill/>
                </a:ln>
                <a:solidFill>
                  <a:schemeClr val="tx1"/>
                </a:solidFill>
                <a:effectLst/>
              </a:rPr>
              <a:t>Phân quyền người dùng.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500" b="0" i="0" u="none" strike="noStrike" cap="none" normalizeH="0" baseline="0" dirty="0">
                <a:ln>
                  <a:noFill/>
                </a:ln>
                <a:solidFill>
                  <a:schemeClr val="tx1"/>
                </a:solidFill>
                <a:effectLst/>
              </a:rPr>
              <a:t>Quản lý nội dung tin tức, hỗ trợ.</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500" b="0"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F4A77E09-6970-2A3F-D90B-E114451A81EF}"/>
              </a:ext>
            </a:extLst>
          </p:cNvPr>
          <p:cNvPicPr>
            <a:picLocks noChangeAspect="1"/>
          </p:cNvPicPr>
          <p:nvPr/>
        </p:nvPicPr>
        <p:blipFill>
          <a:blip r:embed="rId2"/>
          <a:stretch>
            <a:fillRect/>
          </a:stretch>
        </p:blipFill>
        <p:spPr>
          <a:xfrm>
            <a:off x="6361043" y="496956"/>
            <a:ext cx="5316608" cy="5844209"/>
          </a:xfrm>
          <a:prstGeom prst="rect">
            <a:avLst/>
          </a:prstGeom>
        </p:spPr>
      </p:pic>
    </p:spTree>
    <p:extLst>
      <p:ext uri="{BB962C8B-B14F-4D97-AF65-F5344CB8AC3E}">
        <p14:creationId xmlns:p14="http://schemas.microsoft.com/office/powerpoint/2010/main" val="2891530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2FD15AD-5EA4-2724-13FB-057497182198}"/>
              </a:ext>
            </a:extLst>
          </p:cNvPr>
          <p:cNvSpPr txBox="1"/>
          <p:nvPr/>
        </p:nvSpPr>
        <p:spPr>
          <a:xfrm>
            <a:off x="502398" y="2504980"/>
            <a:ext cx="3372562" cy="106616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100"/>
              </a:lnSpc>
            </a:pPr>
            <a:r>
              <a:rPr lang="en-US" sz="4100" dirty="0" err="1">
                <a:solidFill>
                  <a:srgbClr val="6A7E78"/>
                </a:solidFill>
                <a:latin typeface="Arimo Bold" panose="020B0704020202020204"/>
              </a:rPr>
              <a:t>Sơ</a:t>
            </a:r>
            <a:r>
              <a:rPr lang="en-US" sz="4100" dirty="0">
                <a:solidFill>
                  <a:srgbClr val="6A7E78"/>
                </a:solidFill>
                <a:latin typeface="Arimo Bold" panose="020B0704020202020204"/>
              </a:rPr>
              <a:t> </a:t>
            </a:r>
            <a:r>
              <a:rPr lang="en-US" sz="4100" dirty="0" err="1">
                <a:solidFill>
                  <a:srgbClr val="6A7E78"/>
                </a:solidFill>
                <a:latin typeface="Arimo Bold" panose="020B0704020202020204"/>
              </a:rPr>
              <a:t>đồ</a:t>
            </a:r>
            <a:r>
              <a:rPr lang="en-US" sz="4100" dirty="0">
                <a:solidFill>
                  <a:srgbClr val="6A7E78"/>
                </a:solidFill>
                <a:latin typeface="Arimo Bold" panose="020B0704020202020204"/>
              </a:rPr>
              <a:t> use case </a:t>
            </a:r>
            <a:r>
              <a:rPr lang="en-US" sz="4100" dirty="0" err="1">
                <a:solidFill>
                  <a:srgbClr val="6A7E78"/>
                </a:solidFill>
                <a:latin typeface="Arimo Bold" panose="020B0704020202020204"/>
              </a:rPr>
              <a:t>tổng</a:t>
            </a:r>
            <a:r>
              <a:rPr lang="en-US" sz="4100" dirty="0">
                <a:solidFill>
                  <a:srgbClr val="6A7E78"/>
                </a:solidFill>
                <a:latin typeface="Arimo Bold" panose="020B0704020202020204"/>
              </a:rPr>
              <a:t> </a:t>
            </a:r>
            <a:r>
              <a:rPr lang="en-US" sz="4100" dirty="0" err="1">
                <a:solidFill>
                  <a:srgbClr val="6A7E78"/>
                </a:solidFill>
                <a:latin typeface="Arimo Bold" panose="020B0704020202020204"/>
              </a:rPr>
              <a:t>quát</a:t>
            </a:r>
            <a:endParaRPr lang="en-US" sz="4100" dirty="0">
              <a:solidFill>
                <a:srgbClr val="6A7E78"/>
              </a:solidFill>
              <a:latin typeface="Arimo Bold" panose="020B0704020202020204"/>
            </a:endParaRPr>
          </a:p>
        </p:txBody>
      </p:sp>
      <p:pic>
        <p:nvPicPr>
          <p:cNvPr id="10" name="Picture 9">
            <a:extLst>
              <a:ext uri="{FF2B5EF4-FFF2-40B4-BE49-F238E27FC236}">
                <a16:creationId xmlns:a16="http://schemas.microsoft.com/office/drawing/2014/main" id="{13945868-B2BF-D275-8CA4-D6D15483C103}"/>
              </a:ext>
            </a:extLst>
          </p:cNvPr>
          <p:cNvPicPr>
            <a:picLocks noChangeAspect="1"/>
          </p:cNvPicPr>
          <p:nvPr/>
        </p:nvPicPr>
        <p:blipFill>
          <a:blip r:embed="rId2"/>
          <a:stretch>
            <a:fillRect/>
          </a:stretch>
        </p:blipFill>
        <p:spPr>
          <a:xfrm>
            <a:off x="3874960" y="496957"/>
            <a:ext cx="7814642" cy="5874026"/>
          </a:xfrm>
          <a:prstGeom prst="rect">
            <a:avLst/>
          </a:prstGeom>
        </p:spPr>
      </p:pic>
    </p:spTree>
    <p:extLst>
      <p:ext uri="{BB962C8B-B14F-4D97-AF65-F5344CB8AC3E}">
        <p14:creationId xmlns:p14="http://schemas.microsoft.com/office/powerpoint/2010/main" val="5272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6A03E-5141-F40A-633F-2F2F85414AF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D39FD98-D32A-26E2-9127-7C7ADC17EB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4029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40969" y="2672117"/>
            <a:ext cx="1642241" cy="1642241"/>
          </a:xfrm>
          <a:custGeom>
            <a:avLst/>
            <a:gdLst/>
            <a:ahLst/>
            <a:cxnLst/>
            <a:rect l="l" t="t" r="r" b="b"/>
            <a:pathLst>
              <a:path w="1642241" h="1642241">
                <a:moveTo>
                  <a:pt x="0" y="0"/>
                </a:moveTo>
                <a:lnTo>
                  <a:pt x="1642241" y="0"/>
                </a:lnTo>
                <a:lnTo>
                  <a:pt x="1642241" y="1642241"/>
                </a:lnTo>
                <a:lnTo>
                  <a:pt x="0" y="1642241"/>
                </a:lnTo>
                <a:lnTo>
                  <a:pt x="0" y="0"/>
                </a:lnTo>
                <a:close/>
              </a:path>
            </a:pathLst>
          </a:custGeom>
          <a:blipFill>
            <a:blip r:embed="rId2"/>
            <a:stretch>
              <a:fillRect/>
            </a:stretch>
          </a:blipFill>
        </p:spPr>
      </p:sp>
      <p:sp>
        <p:nvSpPr>
          <p:cNvPr id="3" name="Freeform 3"/>
          <p:cNvSpPr/>
          <p:nvPr/>
        </p:nvSpPr>
        <p:spPr>
          <a:xfrm>
            <a:off x="4014966" y="2569071"/>
            <a:ext cx="1626475" cy="1626475"/>
          </a:xfrm>
          <a:custGeom>
            <a:avLst/>
            <a:gdLst/>
            <a:ahLst/>
            <a:cxnLst/>
            <a:rect l="l" t="t" r="r" b="b"/>
            <a:pathLst>
              <a:path w="1626475" h="1626475">
                <a:moveTo>
                  <a:pt x="0" y="0"/>
                </a:moveTo>
                <a:lnTo>
                  <a:pt x="1626475" y="0"/>
                </a:lnTo>
                <a:lnTo>
                  <a:pt x="1626475" y="1626476"/>
                </a:lnTo>
                <a:lnTo>
                  <a:pt x="0" y="1626476"/>
                </a:lnTo>
                <a:lnTo>
                  <a:pt x="0" y="0"/>
                </a:lnTo>
                <a:close/>
              </a:path>
            </a:pathLst>
          </a:custGeom>
          <a:blipFill>
            <a:blip r:embed="rId3"/>
            <a:stretch>
              <a:fillRect/>
            </a:stretch>
          </a:blipFill>
        </p:spPr>
      </p:sp>
      <p:grpSp>
        <p:nvGrpSpPr>
          <p:cNvPr id="4" name="Group 4"/>
          <p:cNvGrpSpPr/>
          <p:nvPr/>
        </p:nvGrpSpPr>
        <p:grpSpPr>
          <a:xfrm>
            <a:off x="6779478" y="3163617"/>
            <a:ext cx="1537137" cy="659241"/>
            <a:chOff x="0" y="0"/>
            <a:chExt cx="607264" cy="260441"/>
          </a:xfrm>
        </p:grpSpPr>
        <p:sp>
          <p:nvSpPr>
            <p:cNvPr id="5" name="Freeform 5"/>
            <p:cNvSpPr/>
            <p:nvPr/>
          </p:nvSpPr>
          <p:spPr>
            <a:xfrm>
              <a:off x="0" y="0"/>
              <a:ext cx="607264" cy="260441"/>
            </a:xfrm>
            <a:custGeom>
              <a:avLst/>
              <a:gdLst/>
              <a:ahLst/>
              <a:cxnLst/>
              <a:rect l="l" t="t" r="r" b="b"/>
              <a:pathLst>
                <a:path w="607264" h="260441">
                  <a:moveTo>
                    <a:pt x="0" y="0"/>
                  </a:moveTo>
                  <a:lnTo>
                    <a:pt x="607264" y="0"/>
                  </a:lnTo>
                  <a:lnTo>
                    <a:pt x="607264" y="260441"/>
                  </a:lnTo>
                  <a:lnTo>
                    <a:pt x="0" y="260441"/>
                  </a:lnTo>
                  <a:close/>
                </a:path>
              </a:pathLst>
            </a:custGeom>
            <a:solidFill>
              <a:srgbClr val="AABEC5"/>
            </a:solidFill>
            <a:ln w="28575" cap="sq">
              <a:solidFill>
                <a:srgbClr val="000000"/>
              </a:solidFill>
              <a:prstDash val="solid"/>
              <a:miter/>
            </a:ln>
          </p:spPr>
        </p:sp>
        <p:sp>
          <p:nvSpPr>
            <p:cNvPr id="6" name="TextBox 6"/>
            <p:cNvSpPr txBox="1"/>
            <p:nvPr/>
          </p:nvSpPr>
          <p:spPr>
            <a:xfrm>
              <a:off x="0" y="-38100"/>
              <a:ext cx="607264" cy="298541"/>
            </a:xfrm>
            <a:prstGeom prst="rect">
              <a:avLst/>
            </a:prstGeom>
          </p:spPr>
          <p:txBody>
            <a:bodyPr lIns="50800" tIns="50800" rIns="50800" bIns="50800" rtlCol="0" anchor="ctr"/>
            <a:lstStyle/>
            <a:p>
              <a:pPr algn="ctr">
                <a:lnSpc>
                  <a:spcPts val="1820"/>
                </a:lnSpc>
              </a:pPr>
              <a:r>
                <a:rPr lang="en-US" sz="1300">
                  <a:solidFill>
                    <a:srgbClr val="FFFFFF"/>
                  </a:solidFill>
                  <a:latin typeface="Now Bold" panose="00000800000000000000"/>
                </a:rPr>
                <a:t>Spring Bool Framework</a:t>
              </a:r>
            </a:p>
          </p:txBody>
        </p:sp>
      </p:grpSp>
      <p:grpSp>
        <p:nvGrpSpPr>
          <p:cNvPr id="7" name="Group 7"/>
          <p:cNvGrpSpPr/>
          <p:nvPr/>
        </p:nvGrpSpPr>
        <p:grpSpPr>
          <a:xfrm>
            <a:off x="1162596" y="2166444"/>
            <a:ext cx="1489840" cy="643756"/>
            <a:chOff x="0" y="0"/>
            <a:chExt cx="588579" cy="254323"/>
          </a:xfrm>
        </p:grpSpPr>
        <p:sp>
          <p:nvSpPr>
            <p:cNvPr id="8" name="Freeform 8"/>
            <p:cNvSpPr/>
            <p:nvPr/>
          </p:nvSpPr>
          <p:spPr>
            <a:xfrm>
              <a:off x="0" y="0"/>
              <a:ext cx="588579" cy="254323"/>
            </a:xfrm>
            <a:custGeom>
              <a:avLst/>
              <a:gdLst/>
              <a:ahLst/>
              <a:cxnLst/>
              <a:rect l="l" t="t" r="r" b="b"/>
              <a:pathLst>
                <a:path w="588579" h="254323">
                  <a:moveTo>
                    <a:pt x="0" y="0"/>
                  </a:moveTo>
                  <a:lnTo>
                    <a:pt x="588579" y="0"/>
                  </a:lnTo>
                  <a:lnTo>
                    <a:pt x="588579" y="254323"/>
                  </a:lnTo>
                  <a:lnTo>
                    <a:pt x="0" y="254323"/>
                  </a:lnTo>
                  <a:close/>
                </a:path>
              </a:pathLst>
            </a:custGeom>
            <a:solidFill>
              <a:srgbClr val="9CCEE9"/>
            </a:solidFill>
            <a:ln w="28575" cap="sq">
              <a:solidFill>
                <a:srgbClr val="000000"/>
              </a:solidFill>
              <a:prstDash val="solid"/>
              <a:miter/>
            </a:ln>
          </p:spPr>
        </p:sp>
        <p:sp>
          <p:nvSpPr>
            <p:cNvPr id="9" name="TextBox 9"/>
            <p:cNvSpPr txBox="1"/>
            <p:nvPr/>
          </p:nvSpPr>
          <p:spPr>
            <a:xfrm>
              <a:off x="0" y="-38100"/>
              <a:ext cx="588579" cy="292423"/>
            </a:xfrm>
            <a:prstGeom prst="rect">
              <a:avLst/>
            </a:prstGeom>
          </p:spPr>
          <p:txBody>
            <a:bodyPr lIns="50800" tIns="50800" rIns="50800" bIns="50800" rtlCol="0" anchor="ctr"/>
            <a:lstStyle/>
            <a:p>
              <a:pPr algn="ctr">
                <a:lnSpc>
                  <a:spcPts val="1820"/>
                </a:lnSpc>
              </a:pPr>
              <a:r>
                <a:rPr lang="en-US" sz="1300">
                  <a:solidFill>
                    <a:srgbClr val="FFFFFF"/>
                  </a:solidFill>
                  <a:latin typeface="Now Bold" panose="00000800000000000000"/>
                </a:rPr>
                <a:t>ReactJS</a:t>
              </a:r>
            </a:p>
          </p:txBody>
        </p:sp>
      </p:grpSp>
      <p:grpSp>
        <p:nvGrpSpPr>
          <p:cNvPr id="10" name="Group 10"/>
          <p:cNvGrpSpPr/>
          <p:nvPr/>
        </p:nvGrpSpPr>
        <p:grpSpPr>
          <a:xfrm>
            <a:off x="1162596" y="3382309"/>
            <a:ext cx="1524162" cy="695097"/>
            <a:chOff x="0" y="0"/>
            <a:chExt cx="602138" cy="274606"/>
          </a:xfrm>
        </p:grpSpPr>
        <p:sp>
          <p:nvSpPr>
            <p:cNvPr id="11" name="Freeform 11"/>
            <p:cNvSpPr/>
            <p:nvPr/>
          </p:nvSpPr>
          <p:spPr>
            <a:xfrm>
              <a:off x="0" y="0"/>
              <a:ext cx="602138" cy="274606"/>
            </a:xfrm>
            <a:custGeom>
              <a:avLst/>
              <a:gdLst/>
              <a:ahLst/>
              <a:cxnLst/>
              <a:rect l="l" t="t" r="r" b="b"/>
              <a:pathLst>
                <a:path w="602138" h="274606">
                  <a:moveTo>
                    <a:pt x="0" y="0"/>
                  </a:moveTo>
                  <a:lnTo>
                    <a:pt x="602138" y="0"/>
                  </a:lnTo>
                  <a:lnTo>
                    <a:pt x="602138" y="274606"/>
                  </a:lnTo>
                  <a:lnTo>
                    <a:pt x="0" y="274606"/>
                  </a:lnTo>
                  <a:close/>
                </a:path>
              </a:pathLst>
            </a:custGeom>
            <a:solidFill>
              <a:srgbClr val="74BACF"/>
            </a:solidFill>
            <a:ln w="28575" cap="sq">
              <a:solidFill>
                <a:srgbClr val="000000"/>
              </a:solidFill>
              <a:prstDash val="solid"/>
              <a:miter/>
            </a:ln>
          </p:spPr>
        </p:sp>
        <p:sp>
          <p:nvSpPr>
            <p:cNvPr id="12" name="TextBox 12"/>
            <p:cNvSpPr txBox="1"/>
            <p:nvPr/>
          </p:nvSpPr>
          <p:spPr>
            <a:xfrm>
              <a:off x="0" y="-38100"/>
              <a:ext cx="602138" cy="312706"/>
            </a:xfrm>
            <a:prstGeom prst="rect">
              <a:avLst/>
            </a:prstGeom>
          </p:spPr>
          <p:txBody>
            <a:bodyPr lIns="50800" tIns="50800" rIns="50800" bIns="50800" rtlCol="0" anchor="ctr"/>
            <a:lstStyle/>
            <a:p>
              <a:pPr algn="ctr">
                <a:lnSpc>
                  <a:spcPts val="1820"/>
                </a:lnSpc>
              </a:pPr>
              <a:r>
                <a:rPr lang="en-US" sz="1300">
                  <a:solidFill>
                    <a:srgbClr val="FFFFFF"/>
                  </a:solidFill>
                  <a:latin typeface="Now Bold" panose="00000800000000000000"/>
                </a:rPr>
                <a:t>React Native</a:t>
              </a:r>
            </a:p>
          </p:txBody>
        </p:sp>
      </p:grpSp>
      <p:grpSp>
        <p:nvGrpSpPr>
          <p:cNvPr id="13" name="Group 13"/>
          <p:cNvGrpSpPr/>
          <p:nvPr/>
        </p:nvGrpSpPr>
        <p:grpSpPr>
          <a:xfrm>
            <a:off x="583046" y="1826033"/>
            <a:ext cx="2703787" cy="3449539"/>
            <a:chOff x="0" y="0"/>
            <a:chExt cx="1068163" cy="1362781"/>
          </a:xfrm>
        </p:grpSpPr>
        <p:sp>
          <p:nvSpPr>
            <p:cNvPr id="14" name="Freeform 14"/>
            <p:cNvSpPr/>
            <p:nvPr/>
          </p:nvSpPr>
          <p:spPr>
            <a:xfrm>
              <a:off x="0" y="0"/>
              <a:ext cx="1068163" cy="1362781"/>
            </a:xfrm>
            <a:custGeom>
              <a:avLst/>
              <a:gdLst/>
              <a:ahLst/>
              <a:cxnLst/>
              <a:rect l="l" t="t" r="r" b="b"/>
              <a:pathLst>
                <a:path w="1068163" h="1362781">
                  <a:moveTo>
                    <a:pt x="0" y="0"/>
                  </a:moveTo>
                  <a:lnTo>
                    <a:pt x="1068163" y="0"/>
                  </a:lnTo>
                  <a:lnTo>
                    <a:pt x="1068163" y="1362781"/>
                  </a:lnTo>
                  <a:lnTo>
                    <a:pt x="0" y="1362781"/>
                  </a:lnTo>
                  <a:close/>
                </a:path>
              </a:pathLst>
            </a:custGeom>
            <a:solidFill>
              <a:srgbClr val="000000">
                <a:alpha val="0"/>
              </a:srgbClr>
            </a:solidFill>
            <a:ln w="28575" cap="sq">
              <a:solidFill>
                <a:srgbClr val="000000"/>
              </a:solidFill>
              <a:prstDash val="solid"/>
              <a:miter/>
            </a:ln>
          </p:spPr>
        </p:sp>
        <p:sp>
          <p:nvSpPr>
            <p:cNvPr id="15" name="TextBox 15"/>
            <p:cNvSpPr txBox="1"/>
            <p:nvPr/>
          </p:nvSpPr>
          <p:spPr>
            <a:xfrm>
              <a:off x="0" y="-38100"/>
              <a:ext cx="1068163" cy="1400881"/>
            </a:xfrm>
            <a:prstGeom prst="rect">
              <a:avLst/>
            </a:prstGeom>
          </p:spPr>
          <p:txBody>
            <a:bodyPr lIns="50800" tIns="50800" rIns="50800" bIns="50800" rtlCol="0" anchor="ctr"/>
            <a:lstStyle/>
            <a:p>
              <a:pPr algn="ctr">
                <a:lnSpc>
                  <a:spcPts val="1820"/>
                </a:lnSpc>
              </a:pPr>
              <a:endParaRPr/>
            </a:p>
          </p:txBody>
        </p:sp>
      </p:grpSp>
      <p:grpSp>
        <p:nvGrpSpPr>
          <p:cNvPr id="16" name="Group 16"/>
          <p:cNvGrpSpPr/>
          <p:nvPr/>
        </p:nvGrpSpPr>
        <p:grpSpPr>
          <a:xfrm>
            <a:off x="6369574" y="1826033"/>
            <a:ext cx="2356945" cy="3334409"/>
            <a:chOff x="0" y="0"/>
            <a:chExt cx="931139" cy="1317298"/>
          </a:xfrm>
        </p:grpSpPr>
        <p:sp>
          <p:nvSpPr>
            <p:cNvPr id="17" name="Freeform 17"/>
            <p:cNvSpPr/>
            <p:nvPr/>
          </p:nvSpPr>
          <p:spPr>
            <a:xfrm>
              <a:off x="0" y="0"/>
              <a:ext cx="931139" cy="1317298"/>
            </a:xfrm>
            <a:custGeom>
              <a:avLst/>
              <a:gdLst/>
              <a:ahLst/>
              <a:cxnLst/>
              <a:rect l="l" t="t" r="r" b="b"/>
              <a:pathLst>
                <a:path w="931139" h="1317298">
                  <a:moveTo>
                    <a:pt x="0" y="0"/>
                  </a:moveTo>
                  <a:lnTo>
                    <a:pt x="931139" y="0"/>
                  </a:lnTo>
                  <a:lnTo>
                    <a:pt x="931139" y="1317298"/>
                  </a:lnTo>
                  <a:lnTo>
                    <a:pt x="0" y="1317298"/>
                  </a:lnTo>
                  <a:close/>
                </a:path>
              </a:pathLst>
            </a:custGeom>
            <a:solidFill>
              <a:srgbClr val="000000">
                <a:alpha val="0"/>
              </a:srgbClr>
            </a:solidFill>
            <a:ln w="28575" cap="sq">
              <a:solidFill>
                <a:srgbClr val="000000"/>
              </a:solidFill>
              <a:prstDash val="solid"/>
              <a:miter/>
            </a:ln>
          </p:spPr>
        </p:sp>
        <p:sp>
          <p:nvSpPr>
            <p:cNvPr id="18" name="TextBox 18"/>
            <p:cNvSpPr txBox="1"/>
            <p:nvPr/>
          </p:nvSpPr>
          <p:spPr>
            <a:xfrm>
              <a:off x="0" y="-38100"/>
              <a:ext cx="931139" cy="1355398"/>
            </a:xfrm>
            <a:prstGeom prst="rect">
              <a:avLst/>
            </a:prstGeom>
          </p:spPr>
          <p:txBody>
            <a:bodyPr lIns="50800" tIns="50800" rIns="50800" bIns="50800" rtlCol="0" anchor="ctr"/>
            <a:lstStyle/>
            <a:p>
              <a:pPr algn="ctr">
                <a:lnSpc>
                  <a:spcPts val="1820"/>
                </a:lnSpc>
              </a:pPr>
              <a:endParaRPr/>
            </a:p>
          </p:txBody>
        </p:sp>
      </p:grpSp>
      <p:sp>
        <p:nvSpPr>
          <p:cNvPr id="19" name="TextBox 19"/>
          <p:cNvSpPr txBox="1"/>
          <p:nvPr/>
        </p:nvSpPr>
        <p:spPr>
          <a:xfrm>
            <a:off x="555623" y="4173212"/>
            <a:ext cx="2703787" cy="1102360"/>
          </a:xfrm>
          <a:prstGeom prst="rect">
            <a:avLst/>
          </a:prstGeom>
        </p:spPr>
        <p:txBody>
          <a:bodyPr lIns="0" tIns="0" rIns="0" bIns="0" rtlCol="0" anchor="t">
            <a:spAutoFit/>
          </a:bodyPr>
          <a:lstStyle/>
          <a:p>
            <a:pPr algn="ctr">
              <a:lnSpc>
                <a:spcPts val="2240"/>
              </a:lnSpc>
            </a:pPr>
            <a:r>
              <a:rPr lang="en-US" sz="1600">
                <a:solidFill>
                  <a:srgbClr val="000000"/>
                </a:solidFill>
                <a:latin typeface="DejaVu Serif Bold" panose="02060803050605020204"/>
              </a:rPr>
              <a:t>Html/Css, </a:t>
            </a:r>
          </a:p>
          <a:p>
            <a:pPr algn="ctr">
              <a:lnSpc>
                <a:spcPts val="2240"/>
              </a:lnSpc>
            </a:pPr>
            <a:r>
              <a:rPr lang="en-US" sz="1600">
                <a:solidFill>
                  <a:srgbClr val="000000"/>
                </a:solidFill>
                <a:latin typeface="DejaVu Serif Bold" panose="02060803050605020204"/>
              </a:rPr>
              <a:t>Javascrip, </a:t>
            </a:r>
          </a:p>
          <a:p>
            <a:pPr algn="ctr">
              <a:lnSpc>
                <a:spcPts val="2240"/>
              </a:lnSpc>
            </a:pPr>
            <a:r>
              <a:rPr lang="en-US" sz="1600">
                <a:solidFill>
                  <a:srgbClr val="000000"/>
                </a:solidFill>
                <a:latin typeface="DejaVu Serif Bold" panose="02060803050605020204"/>
              </a:rPr>
              <a:t>Tailwind</a:t>
            </a:r>
          </a:p>
          <a:p>
            <a:pPr algn="ctr">
              <a:lnSpc>
                <a:spcPts val="2240"/>
              </a:lnSpc>
            </a:pPr>
            <a:endParaRPr lang="en-US" sz="1600">
              <a:solidFill>
                <a:srgbClr val="000000"/>
              </a:solidFill>
              <a:latin typeface="DejaVu Serif Bold" panose="02060803050605020204"/>
            </a:endParaRPr>
          </a:p>
        </p:txBody>
      </p:sp>
      <p:sp>
        <p:nvSpPr>
          <p:cNvPr id="20" name="TextBox 20"/>
          <p:cNvSpPr txBox="1"/>
          <p:nvPr/>
        </p:nvSpPr>
        <p:spPr>
          <a:xfrm>
            <a:off x="572784" y="5370822"/>
            <a:ext cx="2703787" cy="273685"/>
          </a:xfrm>
          <a:prstGeom prst="rect">
            <a:avLst/>
          </a:prstGeom>
        </p:spPr>
        <p:txBody>
          <a:bodyPr lIns="0" tIns="0" rIns="0" bIns="0" rtlCol="0" anchor="t">
            <a:spAutoFit/>
          </a:bodyPr>
          <a:lstStyle/>
          <a:p>
            <a:pPr algn="ctr">
              <a:lnSpc>
                <a:spcPts val="2240"/>
              </a:lnSpc>
            </a:pPr>
            <a:r>
              <a:rPr lang="en-US" sz="1600">
                <a:solidFill>
                  <a:srgbClr val="000000"/>
                </a:solidFill>
                <a:latin typeface="DejaVu Serif Bold" panose="02060803050605020204"/>
              </a:rPr>
              <a:t>Front end platforms</a:t>
            </a:r>
          </a:p>
        </p:txBody>
      </p:sp>
      <p:sp>
        <p:nvSpPr>
          <p:cNvPr id="21" name="TextBox 21"/>
          <p:cNvSpPr txBox="1"/>
          <p:nvPr/>
        </p:nvSpPr>
        <p:spPr>
          <a:xfrm>
            <a:off x="6080618" y="5253030"/>
            <a:ext cx="2703787" cy="273685"/>
          </a:xfrm>
          <a:prstGeom prst="rect">
            <a:avLst/>
          </a:prstGeom>
        </p:spPr>
        <p:txBody>
          <a:bodyPr lIns="0" tIns="0" rIns="0" bIns="0" rtlCol="0" anchor="t">
            <a:spAutoFit/>
          </a:bodyPr>
          <a:lstStyle/>
          <a:p>
            <a:pPr algn="ctr">
              <a:lnSpc>
                <a:spcPts val="2240"/>
              </a:lnSpc>
            </a:pPr>
            <a:r>
              <a:rPr lang="en-US" sz="1600">
                <a:solidFill>
                  <a:srgbClr val="000000"/>
                </a:solidFill>
                <a:latin typeface="DejaVu Serif Bold" panose="02060803050605020204"/>
              </a:rPr>
              <a:t>Backend services</a:t>
            </a:r>
          </a:p>
        </p:txBody>
      </p:sp>
      <p:sp>
        <p:nvSpPr>
          <p:cNvPr id="22" name="TextBox 22"/>
          <p:cNvSpPr txBox="1"/>
          <p:nvPr/>
        </p:nvSpPr>
        <p:spPr>
          <a:xfrm>
            <a:off x="9510196" y="4333372"/>
            <a:ext cx="2703787" cy="273685"/>
          </a:xfrm>
          <a:prstGeom prst="rect">
            <a:avLst/>
          </a:prstGeom>
        </p:spPr>
        <p:txBody>
          <a:bodyPr lIns="0" tIns="0" rIns="0" bIns="0" rtlCol="0" anchor="t">
            <a:spAutoFit/>
          </a:bodyPr>
          <a:lstStyle/>
          <a:p>
            <a:pPr algn="ctr">
              <a:lnSpc>
                <a:spcPts val="2240"/>
              </a:lnSpc>
            </a:pPr>
            <a:r>
              <a:rPr lang="en-US" sz="1600">
                <a:solidFill>
                  <a:srgbClr val="000000"/>
                </a:solidFill>
                <a:latin typeface="DejaVu Serif Bold" panose="02060803050605020204"/>
              </a:rPr>
              <a:t>MySQL</a:t>
            </a:r>
          </a:p>
        </p:txBody>
      </p:sp>
      <p:sp>
        <p:nvSpPr>
          <p:cNvPr id="23" name="TextBox 23"/>
          <p:cNvSpPr txBox="1"/>
          <p:nvPr/>
        </p:nvSpPr>
        <p:spPr>
          <a:xfrm>
            <a:off x="9315023" y="5122342"/>
            <a:ext cx="2703787" cy="549910"/>
          </a:xfrm>
          <a:prstGeom prst="rect">
            <a:avLst/>
          </a:prstGeom>
        </p:spPr>
        <p:txBody>
          <a:bodyPr lIns="0" tIns="0" rIns="0" bIns="0" rtlCol="0" anchor="t">
            <a:spAutoFit/>
          </a:bodyPr>
          <a:lstStyle/>
          <a:p>
            <a:pPr algn="ctr">
              <a:lnSpc>
                <a:spcPts val="2240"/>
              </a:lnSpc>
            </a:pPr>
            <a:r>
              <a:rPr lang="en-US" sz="1600">
                <a:solidFill>
                  <a:srgbClr val="000000"/>
                </a:solidFill>
                <a:latin typeface="DejaVu Serif Bold" panose="02060803050605020204"/>
              </a:rPr>
              <a:t>Database Management System</a:t>
            </a:r>
          </a:p>
        </p:txBody>
      </p:sp>
      <p:sp>
        <p:nvSpPr>
          <p:cNvPr id="24" name="AutoShape 24"/>
          <p:cNvSpPr/>
          <p:nvPr/>
        </p:nvSpPr>
        <p:spPr>
          <a:xfrm>
            <a:off x="8316615" y="3493238"/>
            <a:ext cx="1724354" cy="0"/>
          </a:xfrm>
          <a:prstGeom prst="line">
            <a:avLst/>
          </a:prstGeom>
          <a:ln w="38100" cap="flat">
            <a:solidFill>
              <a:srgbClr val="000000"/>
            </a:solidFill>
            <a:prstDash val="solid"/>
            <a:headEnd type="arrow" w="med" len="sm"/>
            <a:tailEnd type="arrow" w="med" len="sm"/>
          </a:ln>
        </p:spPr>
      </p:sp>
      <p:sp>
        <p:nvSpPr>
          <p:cNvPr id="25" name="AutoShape 25"/>
          <p:cNvSpPr/>
          <p:nvPr/>
        </p:nvSpPr>
        <p:spPr>
          <a:xfrm>
            <a:off x="5641441" y="3382309"/>
            <a:ext cx="1138037" cy="110929"/>
          </a:xfrm>
          <a:prstGeom prst="line">
            <a:avLst/>
          </a:prstGeom>
          <a:ln w="38100" cap="flat">
            <a:solidFill>
              <a:srgbClr val="000000"/>
            </a:solidFill>
            <a:prstDash val="solid"/>
            <a:headEnd type="arrow" w="med" len="sm"/>
            <a:tailEnd type="arrow" w="med" len="sm"/>
          </a:ln>
        </p:spPr>
      </p:sp>
      <p:sp>
        <p:nvSpPr>
          <p:cNvPr id="26" name="AutoShape 26"/>
          <p:cNvSpPr/>
          <p:nvPr/>
        </p:nvSpPr>
        <p:spPr>
          <a:xfrm flipH="1" flipV="1">
            <a:off x="2652437" y="2488322"/>
            <a:ext cx="1362529" cy="893987"/>
          </a:xfrm>
          <a:prstGeom prst="line">
            <a:avLst/>
          </a:prstGeom>
          <a:ln w="38100" cap="flat">
            <a:solidFill>
              <a:srgbClr val="000000"/>
            </a:solidFill>
            <a:prstDash val="solid"/>
            <a:headEnd type="arrow" w="med" len="sm"/>
            <a:tailEnd type="arrow" w="med" len="sm"/>
          </a:ln>
        </p:spPr>
      </p:sp>
      <p:sp>
        <p:nvSpPr>
          <p:cNvPr id="27" name="AutoShape 27"/>
          <p:cNvSpPr/>
          <p:nvPr/>
        </p:nvSpPr>
        <p:spPr>
          <a:xfrm flipH="1">
            <a:off x="2686759" y="3382309"/>
            <a:ext cx="1328207" cy="347548"/>
          </a:xfrm>
          <a:prstGeom prst="line">
            <a:avLst/>
          </a:prstGeom>
          <a:ln w="38100" cap="flat">
            <a:solidFill>
              <a:srgbClr val="000000"/>
            </a:solidFill>
            <a:prstDash val="solid"/>
            <a:headEnd type="arrow" w="med" len="sm"/>
            <a:tailEnd type="arrow" w="med" len="sm"/>
          </a:ln>
        </p:spPr>
      </p:sp>
      <p:sp>
        <p:nvSpPr>
          <p:cNvPr id="28" name="TextBox 28"/>
          <p:cNvSpPr txBox="1"/>
          <p:nvPr/>
        </p:nvSpPr>
        <p:spPr>
          <a:xfrm>
            <a:off x="3463338" y="747450"/>
            <a:ext cx="5812472" cy="551812"/>
          </a:xfrm>
          <a:prstGeom prst="rect">
            <a:avLst/>
          </a:prstGeom>
        </p:spPr>
        <p:txBody>
          <a:bodyPr lIns="0" tIns="0" rIns="0" bIns="0" rtlCol="0" anchor="t">
            <a:spAutoFit/>
          </a:bodyPr>
          <a:lstStyle/>
          <a:p>
            <a:pPr algn="ctr">
              <a:lnSpc>
                <a:spcPts val="4100"/>
              </a:lnSpc>
            </a:pPr>
            <a:r>
              <a:rPr lang="en-US" sz="4100" dirty="0" err="1">
                <a:solidFill>
                  <a:srgbClr val="6A7E78"/>
                </a:solidFill>
                <a:latin typeface="Arimo Bold" panose="020B0704020202020204"/>
              </a:rPr>
              <a:t>Kiến</a:t>
            </a:r>
            <a:r>
              <a:rPr lang="en-US" sz="4100" dirty="0">
                <a:solidFill>
                  <a:srgbClr val="6A7E78"/>
                </a:solidFill>
                <a:latin typeface="Arimo Bold" panose="020B0704020202020204"/>
              </a:rPr>
              <a:t> </a:t>
            </a:r>
            <a:r>
              <a:rPr lang="en-US" sz="4100" dirty="0" err="1">
                <a:solidFill>
                  <a:srgbClr val="6A7E78"/>
                </a:solidFill>
                <a:latin typeface="Arimo Bold" panose="020B0704020202020204"/>
              </a:rPr>
              <a:t>trúc</a:t>
            </a:r>
            <a:r>
              <a:rPr lang="en-US" sz="4100" dirty="0">
                <a:solidFill>
                  <a:srgbClr val="6A7E78"/>
                </a:solidFill>
                <a:latin typeface="Arimo Bold" panose="020B0704020202020204"/>
              </a:rPr>
              <a:t> </a:t>
            </a:r>
            <a:r>
              <a:rPr lang="en-US" sz="4100" dirty="0" err="1">
                <a:solidFill>
                  <a:srgbClr val="6A7E78"/>
                </a:solidFill>
                <a:latin typeface="Arimo Bold" panose="020B0704020202020204"/>
              </a:rPr>
              <a:t>phần</a:t>
            </a:r>
            <a:r>
              <a:rPr lang="en-US" sz="4100" dirty="0">
                <a:solidFill>
                  <a:srgbClr val="6A7E78"/>
                </a:solidFill>
                <a:latin typeface="Arimo Bold" panose="020B0704020202020204"/>
              </a:rPr>
              <a:t> </a:t>
            </a:r>
            <a:r>
              <a:rPr lang="en-US" sz="4100" dirty="0" err="1">
                <a:solidFill>
                  <a:srgbClr val="6A7E78"/>
                </a:solidFill>
                <a:latin typeface="Arimo Bold" panose="020B0704020202020204"/>
              </a:rPr>
              <a:t>mềm</a:t>
            </a:r>
            <a:endParaRPr lang="en-US" sz="4100" dirty="0">
              <a:solidFill>
                <a:srgbClr val="6A7E78"/>
              </a:solidFill>
              <a:latin typeface="Arimo Bold" panose="020B07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10EE3C-CC48-894E-D88E-105F319B3284}"/>
              </a:ext>
            </a:extLst>
          </p:cNvPr>
          <p:cNvPicPr>
            <a:picLocks noChangeAspect="1"/>
          </p:cNvPicPr>
          <p:nvPr/>
        </p:nvPicPr>
        <p:blipFill>
          <a:blip r:embed="rId2"/>
          <a:stretch>
            <a:fillRect/>
          </a:stretch>
        </p:blipFill>
        <p:spPr>
          <a:xfrm>
            <a:off x="506479" y="1186467"/>
            <a:ext cx="11179042" cy="5377069"/>
          </a:xfrm>
          <a:prstGeom prst="rect">
            <a:avLst/>
          </a:prstGeom>
        </p:spPr>
      </p:pic>
      <p:sp>
        <p:nvSpPr>
          <p:cNvPr id="6" name="TextBox 3">
            <a:extLst>
              <a:ext uri="{FF2B5EF4-FFF2-40B4-BE49-F238E27FC236}">
                <a16:creationId xmlns:a16="http://schemas.microsoft.com/office/drawing/2014/main" id="{C09ABCAC-7D16-8687-ACC1-3DC4F151C77D}"/>
              </a:ext>
            </a:extLst>
          </p:cNvPr>
          <p:cNvSpPr txBox="1"/>
          <p:nvPr/>
        </p:nvSpPr>
        <p:spPr>
          <a:xfrm>
            <a:off x="661424" y="653308"/>
            <a:ext cx="6445054" cy="53315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100"/>
              </a:lnSpc>
            </a:pPr>
            <a:r>
              <a:rPr lang="en-US" sz="4100" dirty="0" err="1">
                <a:solidFill>
                  <a:srgbClr val="6A7E78"/>
                </a:solidFill>
                <a:latin typeface="Arimo Bold" panose="020B0704020202020204"/>
              </a:rPr>
              <a:t>Sơ</a:t>
            </a:r>
            <a:r>
              <a:rPr lang="en-US" sz="4100" dirty="0">
                <a:solidFill>
                  <a:srgbClr val="6A7E78"/>
                </a:solidFill>
                <a:latin typeface="Arimo Bold" panose="020B0704020202020204"/>
              </a:rPr>
              <a:t> </a:t>
            </a:r>
            <a:r>
              <a:rPr lang="en-US" sz="4100" dirty="0" err="1">
                <a:solidFill>
                  <a:srgbClr val="6A7E78"/>
                </a:solidFill>
                <a:latin typeface="Arimo Bold" panose="020B0704020202020204"/>
              </a:rPr>
              <a:t>đồ</a:t>
            </a:r>
            <a:r>
              <a:rPr lang="en-US" sz="4100" dirty="0">
                <a:solidFill>
                  <a:srgbClr val="6A7E78"/>
                </a:solidFill>
                <a:latin typeface="Arimo Bold" panose="020B0704020202020204"/>
              </a:rPr>
              <a:t> </a:t>
            </a:r>
            <a:r>
              <a:rPr lang="vi-VN" sz="4100" dirty="0">
                <a:solidFill>
                  <a:srgbClr val="6A7E78"/>
                </a:solidFill>
                <a:latin typeface="Arimo Bold" panose="020B0704020202020204"/>
              </a:rPr>
              <a:t>triển khai </a:t>
            </a:r>
            <a:r>
              <a:rPr lang="vi-VN" sz="4100" dirty="0" err="1">
                <a:solidFill>
                  <a:srgbClr val="6A7E78"/>
                </a:solidFill>
                <a:latin typeface="Arimo Bold" panose="020B0704020202020204"/>
              </a:rPr>
              <a:t>Cloud</a:t>
            </a:r>
            <a:r>
              <a:rPr lang="vi-VN" sz="4100" dirty="0">
                <a:solidFill>
                  <a:srgbClr val="6A7E78"/>
                </a:solidFill>
                <a:latin typeface="Arimo Bold" panose="020B0704020202020204"/>
              </a:rPr>
              <a:t> AWS </a:t>
            </a:r>
            <a:endParaRPr lang="en-US" sz="4100" dirty="0">
              <a:solidFill>
                <a:srgbClr val="6A7E78"/>
              </a:solidFill>
              <a:latin typeface="Arimo Bold" panose="020B0704020202020204"/>
            </a:endParaRPr>
          </a:p>
        </p:txBody>
      </p:sp>
    </p:spTree>
    <p:extLst>
      <p:ext uri="{BB962C8B-B14F-4D97-AF65-F5344CB8AC3E}">
        <p14:creationId xmlns:p14="http://schemas.microsoft.com/office/powerpoint/2010/main" val="194801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291220-82ED-AE6E-6692-E666873EB28F}"/>
              </a:ext>
            </a:extLst>
          </p:cNvPr>
          <p:cNvSpPr txBox="1"/>
          <p:nvPr/>
        </p:nvSpPr>
        <p:spPr>
          <a:xfrm>
            <a:off x="3037233" y="600525"/>
            <a:ext cx="6117534" cy="553998"/>
          </a:xfrm>
          <a:prstGeom prst="rect">
            <a:avLst/>
          </a:prstGeom>
          <a:noFill/>
        </p:spPr>
        <p:txBody>
          <a:bodyPr wrap="square">
            <a:spAutoFit/>
          </a:bodyPr>
          <a:lstStyle/>
          <a:p>
            <a:r>
              <a:rPr lang="vi-VN" sz="3000" b="1" dirty="0">
                <a:solidFill>
                  <a:srgbClr val="FF0000"/>
                </a:solidFill>
                <a:effectLst/>
                <a:latin typeface="TimesNewRomanPS-ItalicMT"/>
              </a:rPr>
              <a:t>Giao diện trang chủ của trang </a:t>
            </a:r>
            <a:r>
              <a:rPr lang="vi-VN" sz="3000" b="1" dirty="0" err="1">
                <a:solidFill>
                  <a:srgbClr val="FF0000"/>
                </a:solidFill>
                <a:effectLst/>
                <a:latin typeface="TimesNewRomanPS-ItalicMT"/>
              </a:rPr>
              <a:t>web</a:t>
            </a:r>
            <a:endParaRPr lang="vi-VN" sz="3000" b="1" dirty="0">
              <a:solidFill>
                <a:srgbClr val="FF0000"/>
              </a:solidFill>
            </a:endParaRPr>
          </a:p>
        </p:txBody>
      </p:sp>
      <p:pic>
        <p:nvPicPr>
          <p:cNvPr id="7" name="Picture 6">
            <a:extLst>
              <a:ext uri="{FF2B5EF4-FFF2-40B4-BE49-F238E27FC236}">
                <a16:creationId xmlns:a16="http://schemas.microsoft.com/office/drawing/2014/main" id="{E535440B-0170-9D30-A8DE-C73AF5199C46}"/>
              </a:ext>
            </a:extLst>
          </p:cNvPr>
          <p:cNvPicPr>
            <a:picLocks noChangeAspect="1"/>
          </p:cNvPicPr>
          <p:nvPr/>
        </p:nvPicPr>
        <p:blipFill>
          <a:blip r:embed="rId3"/>
          <a:stretch>
            <a:fillRect/>
          </a:stretch>
        </p:blipFill>
        <p:spPr>
          <a:xfrm>
            <a:off x="487017" y="1154523"/>
            <a:ext cx="11221279" cy="5213620"/>
          </a:xfrm>
          <a:prstGeom prst="rect">
            <a:avLst/>
          </a:prstGeom>
        </p:spPr>
      </p:pic>
    </p:spTree>
    <p:extLst>
      <p:ext uri="{BB962C8B-B14F-4D97-AF65-F5344CB8AC3E}">
        <p14:creationId xmlns:p14="http://schemas.microsoft.com/office/powerpoint/2010/main" val="1474187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8C8D28-62A4-DE34-335E-C520AF453D9B}"/>
              </a:ext>
            </a:extLst>
          </p:cNvPr>
          <p:cNvSpPr txBox="1"/>
          <p:nvPr/>
        </p:nvSpPr>
        <p:spPr>
          <a:xfrm>
            <a:off x="3242581" y="533791"/>
            <a:ext cx="5706837" cy="553998"/>
          </a:xfrm>
          <a:prstGeom prst="rect">
            <a:avLst/>
          </a:prstGeom>
          <a:noFill/>
        </p:spPr>
        <p:txBody>
          <a:bodyPr wrap="square">
            <a:spAutoFit/>
          </a:bodyPr>
          <a:lstStyle/>
          <a:p>
            <a:r>
              <a:rPr lang="vi-VN" sz="3000" b="1" dirty="0">
                <a:solidFill>
                  <a:srgbClr val="FF0000"/>
                </a:solidFill>
                <a:effectLst/>
                <a:latin typeface="TimesNewRomanPS-ItalicMT"/>
              </a:rPr>
              <a:t>Chức năng tìm vé của trang </a:t>
            </a:r>
            <a:r>
              <a:rPr lang="vi-VN" sz="3000" b="1" dirty="0" err="1">
                <a:solidFill>
                  <a:srgbClr val="FF0000"/>
                </a:solidFill>
                <a:effectLst/>
                <a:latin typeface="TimesNewRomanPS-ItalicMT"/>
              </a:rPr>
              <a:t>web</a:t>
            </a:r>
            <a:endParaRPr lang="vi-VN" sz="3000" b="1" dirty="0">
              <a:solidFill>
                <a:srgbClr val="FF0000"/>
              </a:solidFill>
            </a:endParaRPr>
          </a:p>
        </p:txBody>
      </p:sp>
      <p:pic>
        <p:nvPicPr>
          <p:cNvPr id="5" name="Picture 4">
            <a:extLst>
              <a:ext uri="{FF2B5EF4-FFF2-40B4-BE49-F238E27FC236}">
                <a16:creationId xmlns:a16="http://schemas.microsoft.com/office/drawing/2014/main" id="{8C4791A7-F09A-DE71-E8BA-750149817441}"/>
              </a:ext>
            </a:extLst>
          </p:cNvPr>
          <p:cNvPicPr>
            <a:picLocks noChangeAspect="1"/>
          </p:cNvPicPr>
          <p:nvPr/>
        </p:nvPicPr>
        <p:blipFill>
          <a:blip r:embed="rId2"/>
          <a:stretch>
            <a:fillRect/>
          </a:stretch>
        </p:blipFill>
        <p:spPr>
          <a:xfrm>
            <a:off x="489857" y="1087788"/>
            <a:ext cx="11234057" cy="5236421"/>
          </a:xfrm>
          <a:prstGeom prst="rect">
            <a:avLst/>
          </a:prstGeom>
        </p:spPr>
      </p:pic>
    </p:spTree>
    <p:extLst>
      <p:ext uri="{BB962C8B-B14F-4D97-AF65-F5344CB8AC3E}">
        <p14:creationId xmlns:p14="http://schemas.microsoft.com/office/powerpoint/2010/main" val="8161935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373</TotalTime>
  <Words>527</Words>
  <Application>Microsoft Office PowerPoint</Application>
  <PresentationFormat>Widescreen</PresentationFormat>
  <Paragraphs>54</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Arimo Bold</vt:lpstr>
      <vt:lpstr>Calibri</vt:lpstr>
      <vt:lpstr>DejaVu Serif Bold</vt:lpstr>
      <vt:lpstr>Garamond</vt:lpstr>
      <vt:lpstr>Now Bold</vt:lpstr>
      <vt:lpstr>Times New Roman</vt:lpstr>
      <vt:lpstr>TimesNewRomanPS-BoldMT</vt:lpstr>
      <vt:lpstr>TimesNewRomanPS-ItalicMT</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PHẠM HOÀNG PHƯƠNG</dc:creator>
  <cp:lastModifiedBy>PHẠM HOÀNG PHƯƠNG</cp:lastModifiedBy>
  <cp:revision>28</cp:revision>
  <dcterms:created xsi:type="dcterms:W3CDTF">2024-12-13T00:50:38Z</dcterms:created>
  <dcterms:modified xsi:type="dcterms:W3CDTF">2025-05-09T03:17:38Z</dcterms:modified>
</cp:coreProperties>
</file>